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8.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14.jpeg" ContentType="image/jpeg"/>
  <Override PartName="/ppt/notesSlides/notesSlide65.xml" ContentType="application/vnd.openxmlformats-officedocument.presentationml.notesSlide+xml"/>
  <Override PartName="/ppt/media/image15.jpeg" ContentType="image/jpeg"/>
  <Override PartName="/ppt/notesSlides/notesSlide66.xml" ContentType="application/vnd.openxmlformats-officedocument.presentationml.notesSlide+xml"/>
  <Override PartName="/ppt/media/image16.jpeg" ContentType="image/jpeg"/>
  <Override PartName="/ppt/notesSlides/notesSlide67.xml" ContentType="application/vnd.openxmlformats-officedocument.presentationml.notesSlide+xml"/>
  <Override PartName="/ppt/media/image17.jpeg" ContentType="image/jpeg"/>
  <Override PartName="/ppt/media/image18.jpeg" ContentType="image/jpeg"/>
  <Override PartName="/ppt/notesSlides/notesSlide68.xml" ContentType="application/vnd.openxmlformats-officedocument.presentationml.notesSlide+xml"/>
  <Override PartName="/ppt/media/image19.jpeg" ContentType="image/jpe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notesSlides/notesSlide7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Open Sans"/>
          <a:ea typeface="Open Sans"/>
          <a:cs typeface="Open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Open Sans"/>
          <a:ea typeface="Open Sans"/>
          <a:cs typeface="Open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Open Sans Light"/>
          <a:ea typeface="Open Sans Light"/>
          <a:cs typeface="Open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Open Sans"/>
          <a:ea typeface="Open Sans"/>
          <a:cs typeface="Open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Open Sans"/>
          <a:ea typeface="Open Sans"/>
          <a:cs typeface="Open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Open Sans"/>
          <a:ea typeface="Open Sans"/>
          <a:cs typeface="Open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Open Sans Bold"/>
          <a:ea typeface="Open Sans Bold"/>
          <a:cs typeface="Open Sans Bold"/>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Open Sans Bold"/>
          <a:ea typeface="Open Sans Bold"/>
          <a:cs typeface="Open Sans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Open Sans Bold"/>
          <a:ea typeface="Open Sans Bold"/>
          <a:cs typeface="Open Sans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 name="Shape 20"/>
          <p:cNvSpPr/>
          <p:nvPr>
            <p:ph type="sldImg"/>
          </p:nvPr>
        </p:nvSpPr>
        <p:spPr>
          <a:xfrm>
            <a:off x="1143000" y="685800"/>
            <a:ext cx="4572000" cy="3429000"/>
          </a:xfrm>
          <a:prstGeom prst="rect">
            <a:avLst/>
          </a:prstGeom>
        </p:spPr>
        <p:txBody>
          <a:bodyPr/>
          <a:lstStyle/>
          <a:p>
            <a:pPr/>
          </a:p>
        </p:txBody>
      </p:sp>
      <p:sp>
        <p:nvSpPr>
          <p:cNvPr id="21" name="Shape 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spcBef>
        <a:spcPts val="2000"/>
      </a:spcBef>
      <a:defRPr sz="3000">
        <a:latin typeface="Open Sans"/>
        <a:ea typeface="Open Sans"/>
        <a:cs typeface="Open Sans"/>
        <a:sym typeface="Open Sans"/>
      </a:defRPr>
    </a:lvl1pPr>
    <a:lvl2pPr indent="228600" defTabSz="457200" latinLnBrk="0">
      <a:lnSpc>
        <a:spcPct val="117999"/>
      </a:lnSpc>
      <a:spcBef>
        <a:spcPts val="2000"/>
      </a:spcBef>
      <a:defRPr sz="3000">
        <a:latin typeface="Open Sans"/>
        <a:ea typeface="Open Sans"/>
        <a:cs typeface="Open Sans"/>
        <a:sym typeface="Open Sans"/>
      </a:defRPr>
    </a:lvl2pPr>
    <a:lvl3pPr indent="457200" defTabSz="457200" latinLnBrk="0">
      <a:lnSpc>
        <a:spcPct val="117999"/>
      </a:lnSpc>
      <a:spcBef>
        <a:spcPts val="2000"/>
      </a:spcBef>
      <a:defRPr sz="3000">
        <a:latin typeface="Open Sans"/>
        <a:ea typeface="Open Sans"/>
        <a:cs typeface="Open Sans"/>
        <a:sym typeface="Open Sans"/>
      </a:defRPr>
    </a:lvl3pPr>
    <a:lvl4pPr indent="685800" defTabSz="457200" latinLnBrk="0">
      <a:lnSpc>
        <a:spcPct val="117999"/>
      </a:lnSpc>
      <a:spcBef>
        <a:spcPts val="2000"/>
      </a:spcBef>
      <a:defRPr sz="3000">
        <a:latin typeface="Open Sans"/>
        <a:ea typeface="Open Sans"/>
        <a:cs typeface="Open Sans"/>
        <a:sym typeface="Open Sans"/>
      </a:defRPr>
    </a:lvl4pPr>
    <a:lvl5pPr indent="914400" defTabSz="457200" latinLnBrk="0">
      <a:lnSpc>
        <a:spcPct val="117999"/>
      </a:lnSpc>
      <a:spcBef>
        <a:spcPts val="2000"/>
      </a:spcBef>
      <a:defRPr sz="3000">
        <a:latin typeface="Open Sans"/>
        <a:ea typeface="Open Sans"/>
        <a:cs typeface="Open Sans"/>
        <a:sym typeface="Open Sans"/>
      </a:defRPr>
    </a:lvl5pPr>
    <a:lvl6pPr indent="1143000" defTabSz="457200" latinLnBrk="0">
      <a:lnSpc>
        <a:spcPct val="117999"/>
      </a:lnSpc>
      <a:spcBef>
        <a:spcPts val="2000"/>
      </a:spcBef>
      <a:defRPr sz="3000">
        <a:latin typeface="Open Sans"/>
        <a:ea typeface="Open Sans"/>
        <a:cs typeface="Open Sans"/>
        <a:sym typeface="Open Sans"/>
      </a:defRPr>
    </a:lvl6pPr>
    <a:lvl7pPr indent="1371600" defTabSz="457200" latinLnBrk="0">
      <a:lnSpc>
        <a:spcPct val="117999"/>
      </a:lnSpc>
      <a:spcBef>
        <a:spcPts val="2000"/>
      </a:spcBef>
      <a:defRPr sz="3000">
        <a:latin typeface="Open Sans"/>
        <a:ea typeface="Open Sans"/>
        <a:cs typeface="Open Sans"/>
        <a:sym typeface="Open Sans"/>
      </a:defRPr>
    </a:lvl7pPr>
    <a:lvl8pPr indent="1600200" defTabSz="457200" latinLnBrk="0">
      <a:lnSpc>
        <a:spcPct val="117999"/>
      </a:lnSpc>
      <a:spcBef>
        <a:spcPts val="2000"/>
      </a:spcBef>
      <a:defRPr sz="3000">
        <a:latin typeface="Open Sans"/>
        <a:ea typeface="Open Sans"/>
        <a:cs typeface="Open Sans"/>
        <a:sym typeface="Open Sans"/>
      </a:defRPr>
    </a:lvl8pPr>
    <a:lvl9pPr indent="1828800" defTabSz="457200" latinLnBrk="0">
      <a:lnSpc>
        <a:spcPct val="117999"/>
      </a:lnSpc>
      <a:spcBef>
        <a:spcPts val="2000"/>
      </a:spcBef>
      <a:defRPr sz="3000">
        <a:latin typeface="Open Sans"/>
        <a:ea typeface="Open Sans"/>
        <a:cs typeface="Open Sans"/>
        <a:sym typeface="Open San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 name="Shape 27"/>
          <p:cNvSpPr/>
          <p:nvPr>
            <p:ph type="sldImg"/>
          </p:nvPr>
        </p:nvSpPr>
        <p:spPr>
          <a:prstGeom prst="rect">
            <a:avLst/>
          </a:prstGeom>
        </p:spPr>
        <p:txBody>
          <a:bodyPr/>
          <a:lstStyle/>
          <a:p>
            <a:pPr/>
          </a:p>
        </p:txBody>
      </p:sp>
      <p:sp>
        <p:nvSpPr>
          <p:cNvPr id="28" name="Shape 28"/>
          <p:cNvSpPr/>
          <p:nvPr>
            <p:ph type="body" sz="quarter" idx="1"/>
          </p:nvPr>
        </p:nvSpPr>
        <p:spPr>
          <a:prstGeom prst="rect">
            <a:avLst/>
          </a:prstGeom>
        </p:spPr>
        <p:txBody>
          <a:bodyPr/>
          <a:lstStyle/>
          <a:p>
            <a:pPr/>
            <a:r>
              <a:t>Entrée dans la salle avant le début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Shape 115"/>
          <p:cNvSpPr/>
          <p:nvPr>
            <p:ph type="sldImg"/>
          </p:nvPr>
        </p:nvSpPr>
        <p:spPr>
          <a:prstGeom prst="rect">
            <a:avLst/>
          </a:prstGeom>
        </p:spPr>
        <p:txBody>
          <a:bodyPr/>
          <a:lstStyle/>
          <a:p>
            <a:pPr/>
          </a:p>
        </p:txBody>
      </p:sp>
      <p:sp>
        <p:nvSpPr>
          <p:cNvPr id="116" name="Shape 116"/>
          <p:cNvSpPr/>
          <p:nvPr>
            <p:ph type="body" sz="quarter" idx="1"/>
          </p:nvPr>
        </p:nvSpPr>
        <p:spPr>
          <a:prstGeom prst="rect">
            <a:avLst/>
          </a:prstGeom>
        </p:spPr>
        <p:txBody>
          <a:bodyPr/>
          <a:lstStyle/>
          <a:p>
            <a:pPr/>
            <a:r>
              <a:t>Nous organisons des événements gratuits tout au long de l’année, ouverts aux professionnels, aux associations et parfois au grand public.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Nous pouvons former vos équipes en nous déplaçant dans votre structure, ou dans notre salle de formation aux Hôpitaux de Saint-Maurice, accessible en métro via la ligne 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Pour vous inscrire aux formations : criavs.fr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Retrouvez-nous sur les réseaux sociaux.</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 name="Shape 32"/>
          <p:cNvSpPr/>
          <p:nvPr>
            <p:ph type="sldImg"/>
          </p:nvPr>
        </p:nvSpPr>
        <p:spPr>
          <a:prstGeom prst="rect">
            <a:avLst/>
          </a:prstGeom>
        </p:spPr>
        <p:txBody>
          <a:bodyPr/>
          <a:lstStyle/>
          <a:p>
            <a:pPr/>
          </a:p>
        </p:txBody>
      </p:sp>
      <p:sp>
        <p:nvSpPr>
          <p:cNvPr id="33" name="Shape 33"/>
          <p:cNvSpPr/>
          <p:nvPr>
            <p:ph type="body" sz="quarter" idx="1"/>
          </p:nvPr>
        </p:nvSpPr>
        <p:spPr>
          <a:prstGeom prst="rect">
            <a:avLst/>
          </a:prstGeom>
        </p:spPr>
        <p:txBody>
          <a:bodyPr/>
          <a:lstStyle/>
          <a:p>
            <a:pPr/>
            <a:r>
              <a:t>Accueil et présentation rapide de la formation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lvl1pPr marL="635000" indent="-635000">
              <a:buSzPct val="100000"/>
              <a:buChar char="‣"/>
            </a:lvl1pPr>
          </a:lstStyle>
          <a:p>
            <a:pPr/>
            <a:r>
              <a:t>Sujet de réflexion :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Shape 39"/>
          <p:cNvSpPr/>
          <p:nvPr>
            <p:ph type="sldImg"/>
          </p:nvPr>
        </p:nvSpPr>
        <p:spPr>
          <a:prstGeom prst="rect">
            <a:avLst/>
          </a:prstGeom>
        </p:spPr>
        <p:txBody>
          <a:bodyPr/>
          <a:lstStyle/>
          <a:p>
            <a:pPr/>
          </a:p>
        </p:txBody>
      </p:sp>
      <p:sp>
        <p:nvSpPr>
          <p:cNvPr id="40" name="Shape 40"/>
          <p:cNvSpPr/>
          <p:nvPr>
            <p:ph type="body" sz="quarter" idx="1"/>
          </p:nvPr>
        </p:nvSpPr>
        <p:spPr>
          <a:prstGeom prst="rect">
            <a:avLst/>
          </a:prstGeom>
        </p:spPr>
        <p:txBody>
          <a:bodyPr/>
          <a:lstStyle/>
          <a:p>
            <a:pPr/>
            <a:r>
              <a:t>Présentation du service : CRIAVS signifie « Centre Ressources pour Intervenants auprès d’Auteurs de Violences Sexuelles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 name="Shape 45"/>
          <p:cNvSpPr/>
          <p:nvPr>
            <p:ph type="sldImg"/>
          </p:nvPr>
        </p:nvSpPr>
        <p:spPr>
          <a:prstGeom prst="rect">
            <a:avLst/>
          </a:prstGeom>
        </p:spPr>
        <p:txBody>
          <a:bodyPr/>
          <a:lstStyle/>
          <a:p>
            <a:pPr/>
          </a:p>
        </p:txBody>
      </p:sp>
      <p:sp>
        <p:nvSpPr>
          <p:cNvPr id="46" name="Shape 46"/>
          <p:cNvSpPr/>
          <p:nvPr>
            <p:ph type="body" sz="quarter" idx="1"/>
          </p:nvPr>
        </p:nvSpPr>
        <p:spPr>
          <a:prstGeom prst="rect">
            <a:avLst/>
          </a:prstGeom>
        </p:spPr>
        <p:txBody>
          <a:bodyPr/>
          <a:lstStyle/>
          <a:p>
            <a:pPr/>
            <a:r>
              <a:t>Il en existe dans toutes les régions de France. Ils sont réunis au sein d’une fédération. En Île-de-France il y en a 3, le nôtre couvre Paris et une partie de la région Île-de-France.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marL="635000" indent="-635000">
              <a:buSzPct val="100000"/>
              <a:buChar char="‣"/>
            </a:pPr>
            <a:r>
              <a:t>Là vous écrivez votre texte pour le retrouver au moment de la présentation (un peu comme un prompteur en fait).</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a:p>
        </p:txBody>
      </p:sp>
      <p:sp>
        <p:nvSpPr>
          <p:cNvPr id="51" name="Shape 51"/>
          <p:cNvSpPr/>
          <p:nvPr>
            <p:ph type="body" sz="quarter" idx="1"/>
          </p:nvPr>
        </p:nvSpPr>
        <p:spPr>
          <a:prstGeom prst="rect">
            <a:avLst/>
          </a:prstGeom>
        </p:spPr>
        <p:txBody>
          <a:bodyPr/>
          <a:lstStyle/>
          <a:p>
            <a:pPr/>
            <a:r>
              <a:t>Les CRIAVS sont des structures de service public créées par le Ministère de la Santé en 2006, par une circulaire relative à la prise en charge des auteurs de violences sexuelles.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marL="635000" indent="-635000">
              <a:buSzPct val="100000"/>
              <a:buChar char="‣"/>
            </a:pPr>
            <a:r>
              <a:t>Là vous écrivez votre texte pour le retrouver au moment de la présentation (un peu comme un prompteur en fait).</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Exemple de tableau vide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marL="635000" indent="-635000">
              <a:buSzPct val="100000"/>
              <a:buChar char="‣"/>
            </a:pPr>
            <a:r>
              <a:t>3 types d’infractions en France : </a:t>
            </a:r>
            <a:r>
              <a:rPr>
                <a:latin typeface="Open Sans Bold"/>
                <a:ea typeface="Open Sans Bold"/>
                <a:cs typeface="Open Sans Bold"/>
                <a:sym typeface="Open Sans Bold"/>
              </a:rPr>
              <a:t>crimes</a:t>
            </a:r>
            <a:r>
              <a:t>, </a:t>
            </a:r>
            <a:r>
              <a:rPr>
                <a:latin typeface="Open Sans Bold"/>
                <a:ea typeface="Open Sans Bold"/>
                <a:cs typeface="Open Sans Bold"/>
                <a:sym typeface="Open Sans Bold"/>
              </a:rPr>
              <a:t>délits</a:t>
            </a:r>
            <a:r>
              <a:t>, </a:t>
            </a:r>
            <a:r>
              <a:rPr>
                <a:latin typeface="Open Sans Bold"/>
                <a:ea typeface="Open Sans Bold"/>
                <a:cs typeface="Open Sans Bold"/>
                <a:sym typeface="Open Sans Bold"/>
              </a:rPr>
              <a:t>contraventions</a:t>
            </a:r>
          </a:p>
          <a:p>
            <a:pPr marL="635000" indent="-635000">
              <a:buSzPct val="100000"/>
              <a:buChar char="‣"/>
            </a:pPr>
            <a:r>
              <a:rPr>
                <a:latin typeface="Open Sans Bold"/>
                <a:ea typeface="Open Sans Bold"/>
                <a:cs typeface="Open Sans Bold"/>
                <a:sym typeface="Open Sans Bold"/>
              </a:rPr>
              <a:t>Cour criminelle</a:t>
            </a:r>
            <a:r>
              <a:t> : personnes majeures accusées de crimes punis entre 15 à 20 ans hors récidive légale, composée de 5 juges professionnels. </a:t>
            </a:r>
            <a:r>
              <a:rPr>
                <a:solidFill>
                  <a:srgbClr val="FF4500"/>
                </a:solidFill>
              </a:rPr>
              <a:t>Jamais pour les mineurs : Tribunal pour enfants.</a:t>
            </a:r>
          </a:p>
          <a:p>
            <a:pPr marL="635000" indent="-635000">
              <a:buSzPct val="100000"/>
              <a:buChar char="‣"/>
            </a:pPr>
            <a:r>
              <a:rPr>
                <a:latin typeface="Open Sans Bold"/>
                <a:ea typeface="Open Sans Bold"/>
                <a:cs typeface="Open Sans Bold"/>
                <a:sym typeface="Open Sans Bold"/>
              </a:rPr>
              <a:t>Cour d’assises</a:t>
            </a:r>
            <a:r>
              <a:t> : Crimes punis de +20 ans, composée de 3 juges et 6 jurés. </a:t>
            </a:r>
            <a:r>
              <a:rPr>
                <a:solidFill>
                  <a:srgbClr val="FF4500"/>
                </a:solidFill>
              </a:rPr>
              <a:t>Pour les crimes les plus graves commis par les mineurs (+20 ans), sinon Tribunal pour enfants.</a:t>
            </a:r>
            <a:endParaRPr>
              <a:solidFill>
                <a:srgbClr val="FF45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marL="635000" indent="-635000">
              <a:buSzPct val="100000"/>
              <a:buChar char="‣"/>
            </a:pPr>
            <a:r>
              <a:t>Est un viol tout acte de pénétration sexuelle, de quelque nature qu'il soit, et tout acte buccogénital, commis sur la personne d'autrui ou sur la personne de l'auteur soit :</a:t>
            </a:r>
          </a:p>
          <a:p>
            <a:pPr marL="635000" indent="-635000">
              <a:buSzPct val="100000"/>
              <a:buChar char="‣"/>
            </a:pPr>
            <a:r>
              <a:t>par violence, contrainte, menace ou surprise</a:t>
            </a:r>
          </a:p>
          <a:p>
            <a:pPr marL="635000" indent="-635000">
              <a:buSzPct val="100000"/>
              <a:buChar char="‣"/>
            </a:pPr>
            <a:r>
              <a:t>sur un mineur de 15 ans par un majeur ayant une différence d’âge d’au moins 5 ans </a:t>
            </a:r>
          </a:p>
          <a:p>
            <a:pPr marL="635000" indent="-635000">
              <a:buSzPct val="100000"/>
              <a:buChar char="‣"/>
            </a:pPr>
            <a:r>
              <a:t>sur un mineur de 15 ans par un majeur lorsqu’il s’agit d’un acte prostitutionnel (peu importe la différence d’âge)</a:t>
            </a:r>
          </a:p>
          <a:p>
            <a:pPr marL="635000" indent="-635000">
              <a:buSzPct val="100000"/>
              <a:buChar char="‣"/>
            </a:pPr>
            <a:r>
              <a:t>sur tout mineur par un majeur lorsqu’il s’agit d’une relation incestueuse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marL="635000" indent="-635000">
              <a:buSzPct val="100000"/>
              <a:buChar char="‣"/>
            </a:pPr>
            <a:r>
              <a:t>Ce tableau résume les interdictions inscrites dans le Code pénal français.</a:t>
            </a:r>
          </a:p>
          <a:p>
            <a:pPr marL="635000" indent="-635000">
              <a:buSzPct val="100000"/>
              <a:buChar char="‣"/>
            </a:pPr>
            <a:r>
              <a:t>Dans les faits, notamment concernant les mineurs, l’âge, le niveau de développement, la capacité de discernement et la différence d’âge sont des facteurs déterminants, tout comme l’autorité de droit ou de fait d’une personne sur une autre. </a:t>
            </a:r>
            <a:r>
              <a:rPr>
                <a:latin typeface="Open Sans Bold"/>
                <a:ea typeface="Open Sans Bold"/>
                <a:cs typeface="Open Sans Bold"/>
                <a:sym typeface="Open Sans Bold"/>
              </a:rPr>
              <a:t>Cela ne signifie pas qu’un enfant a la capacité d’être consentant à une relation sexuelle.</a:t>
            </a:r>
            <a:r>
              <a:t> </a:t>
            </a:r>
          </a:p>
          <a:p>
            <a:pPr marL="635000" indent="-635000">
              <a:buSzPct val="100000"/>
              <a:buChar char="‣"/>
            </a:pPr>
            <a:r>
              <a:t>La différence d’âge sera un facteur déterminant pour caractériser la présence de violence, de contrainte, de menace ou de surprise.</a:t>
            </a:r>
          </a:p>
          <a:p>
            <a:pPr marL="635000" indent="-635000">
              <a:buSzPct val="100000"/>
              <a:buChar char="‣"/>
            </a:pPr>
            <a:r>
              <a:t>Lien familial : parent, grand-parent, arrière-grand-parent ou autre ascendant, grand-oncle, grand-tante, frère, sœur, oncle, tante, neveu, nièce, ou conjoint, concubin ou partenaire de PACS d’une de ces personnes s’il a sur la victime une autorité de droit ou de fait.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Exemple de graduation.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Exemple de graduation avec moment clé.</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Exemple de liste en 2 colonnes.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Exemple de tableau.</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Exemple de liste avec informations importantes à droite.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a:p>
        </p:txBody>
      </p:sp>
      <p:sp>
        <p:nvSpPr>
          <p:cNvPr id="57" name="Shape 57"/>
          <p:cNvSpPr/>
          <p:nvPr>
            <p:ph type="body" sz="quarter" idx="1"/>
          </p:nvPr>
        </p:nvSpPr>
        <p:spPr>
          <a:prstGeom prst="rect">
            <a:avLst/>
          </a:prstGeom>
        </p:spPr>
        <p:txBody>
          <a:bodyPr/>
          <a:lstStyle/>
          <a:p>
            <a:pPr/>
            <a:r>
              <a:t>L'injonction de soin est une mesure spécifique qui est apparue dans le cadre de la loi du 17 juin 1998. Les CRIAVS ont été créés pour faire un pont entre Justice et Santé, afin de former, d’accompagner, d’aider les professionnels des deux secteurs dans leur pratique de terrain. Certains CRIAVS ont un volet « prise en charge », mais pas le nôtre. Nous ne sommes pas au contact direct d’auteurs ou de victimes.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Exemple de citation longue avec source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Exemple de </a:t>
            </a:r>
            <a:r>
              <a:rPr>
                <a:latin typeface="Open Sans Bold"/>
                <a:ea typeface="Open Sans Bold"/>
                <a:cs typeface="Open Sans Bold"/>
                <a:sym typeface="Open Sans Bold"/>
              </a:rPr>
              <a:t>PHOTO</a:t>
            </a:r>
            <a:r>
              <a:t> en pleine page. </a:t>
            </a:r>
          </a:p>
          <a:p>
            <a:pPr/>
            <a:r>
              <a:t>ATTENTION ! Résolution minimum de l’image : 1920x1080 pixels.</a:t>
            </a:r>
          </a:p>
          <a:p>
            <a:pPr/>
            <a:r>
              <a:t>Même modèle pour une </a:t>
            </a:r>
            <a:r>
              <a:rPr>
                <a:latin typeface="Open Sans Bold"/>
                <a:ea typeface="Open Sans Bold"/>
                <a:cs typeface="Open Sans Bold"/>
                <a:sym typeface="Open Sans Bold"/>
              </a:rPr>
              <a:t>VIDÉO</a:t>
            </a:r>
            <a:r>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Exemple de photo en grand. </a:t>
            </a:r>
          </a:p>
          <a:p>
            <a:pPr/>
            <a:r>
              <a:t>ATTENTION ! Résolution minimum de l’image : 1920x1080 pixels.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Marque-page VSI</a:t>
            </a:r>
            <a:endParaRPr>
              <a:latin typeface="Open Sans Bold"/>
              <a:ea typeface="Open Sans Bold"/>
              <a:cs typeface="Open Sans Bold"/>
              <a:sym typeface="Open Sans Bo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SPF Consentement</a:t>
            </a:r>
            <a:endParaRPr>
              <a:latin typeface="Open Sans Bold"/>
              <a:ea typeface="Open Sans Bold"/>
              <a:cs typeface="Open Sans Bold"/>
              <a:sym typeface="Open Sans Bo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CS des enfants</a:t>
            </a:r>
            <a:endParaRPr>
              <a:latin typeface="Open Sans Bold"/>
              <a:ea typeface="Open Sans Bold"/>
              <a:cs typeface="Open Sans Bold"/>
              <a:sym typeface="Open Sans Bo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Infractions</a:t>
            </a:r>
            <a:endParaRPr>
              <a:latin typeface="Open Sans Bold"/>
              <a:ea typeface="Open Sans Bold"/>
              <a:cs typeface="Open Sans Bold"/>
              <a:sym typeface="Open Sans Bo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Signalement</a:t>
            </a:r>
            <a:endParaRPr>
              <a:latin typeface="Open Sans Bold"/>
              <a:ea typeface="Open Sans Bold"/>
              <a:cs typeface="Open Sans Bold"/>
              <a:sym typeface="Open Sans Bo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Dépliant  +Affiche Consentement</a:t>
            </a:r>
            <a:endParaRPr>
              <a:latin typeface="Open Sans Bold"/>
              <a:ea typeface="Open Sans Bold"/>
              <a:cs typeface="Open Sans Bold"/>
              <a:sym typeface="Open Sans Bold"/>
            </a:endParaRPr>
          </a:p>
          <a:p>
            <a:pPr marL="635000" indent="-635000">
              <a:buSzPct val="100000"/>
              <a:buChar char="‣"/>
            </a:pPr>
            <a:r>
              <a:t>Le site internet </a:t>
            </a:r>
            <a:r>
              <a:rPr>
                <a:latin typeface="Open Sans Bold"/>
                <a:ea typeface="Open Sans Bold"/>
                <a:cs typeface="Open Sans Bold"/>
                <a:sym typeface="Open Sans Bold"/>
              </a:rPr>
              <a:t>consentement.info</a:t>
            </a:r>
            <a:r>
              <a:t> propose des affiches de sensibilisation et un dépliant destiné aux jeunes de 15 à 25 ans.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marL="635000" indent="-635000">
              <a:buSzPct val="100000"/>
              <a:buChar char="‣"/>
            </a:pPr>
            <a:r>
              <a:t>Le </a:t>
            </a:r>
            <a:r>
              <a:rPr>
                <a:latin typeface="Open Sans Bold"/>
                <a:ea typeface="Open Sans Bold"/>
                <a:cs typeface="Open Sans Bold"/>
                <a:sym typeface="Open Sans Bold"/>
              </a:rPr>
              <a:t>119</a:t>
            </a:r>
            <a:r>
              <a:t> est le numéro national dédié à la prévention et à la protection des enfants en danger ou en risque de l’être. L’échange par tchat est également disponible sur le site 7 jours sur 7, 365 jours par an.</a:t>
            </a:r>
          </a:p>
          <a:p>
            <a:pPr marL="635000" indent="-635000">
              <a:buSzPct val="100000"/>
              <a:buChar char="‣"/>
            </a:pPr>
            <a:r>
              <a:t>L’affichage de ce numéro d’appel est obligatoire dans tous les lieux accueillant des mineurs (article L 226-8 du Code de l’action sociale et des familles).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hape 63"/>
          <p:cNvSpPr/>
          <p:nvPr>
            <p:ph type="sldImg"/>
          </p:nvPr>
        </p:nvSpPr>
        <p:spPr>
          <a:prstGeom prst="rect">
            <a:avLst/>
          </a:prstGeom>
        </p:spPr>
        <p:txBody>
          <a:bodyPr/>
          <a:lstStyle/>
          <a:p>
            <a:pPr/>
          </a:p>
        </p:txBody>
      </p:sp>
      <p:sp>
        <p:nvSpPr>
          <p:cNvPr id="64" name="Shape 64"/>
          <p:cNvSpPr/>
          <p:nvPr>
            <p:ph type="body" sz="quarter" idx="1"/>
          </p:nvPr>
        </p:nvSpPr>
        <p:spPr>
          <a:prstGeom prst="rect">
            <a:avLst/>
          </a:prstGeom>
        </p:spPr>
        <p:txBody>
          <a:bodyPr/>
          <a:lstStyle/>
          <a:p>
            <a:pPr/>
            <a:r>
              <a:t>Le CRIAVS Île-de-France a été créé en 2008. Il est rattaché aux Hôpitaux de Saint-Maurice, financé par l’Agence Régionale de Santé (ARS).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marL="635000" indent="-635000">
              <a:buSzPct val="100000"/>
              <a:buChar char="‣"/>
            </a:pPr>
            <a:r>
              <a:t>Gratuit, anonyme et confidentiel, le </a:t>
            </a:r>
            <a:r>
              <a:rPr>
                <a:latin typeface="Open Sans Bold"/>
                <a:ea typeface="Open Sans Bold"/>
                <a:cs typeface="Open Sans Bold"/>
                <a:sym typeface="Open Sans Bold"/>
              </a:rPr>
              <a:t>3018</a:t>
            </a:r>
            <a:r>
              <a:t> est le numéro national pour les adolescents, les parents et leurs enfants sur toutes les questions liées aux usages numériques des jeunes.</a:t>
            </a:r>
          </a:p>
          <a:p>
            <a:pPr marL="635000" indent="-635000">
              <a:buSzPct val="100000"/>
              <a:buChar char="‣"/>
            </a:pPr>
            <a:r>
              <a:t>Le 3018 est accessible par téléphone 7 jours sur 7 de 9 heures à 23 heures, sur 3018.fr par tchat en direct, via Messenger et WhatsApp.</a:t>
            </a:r>
          </a:p>
          <a:p>
            <a:pPr marL="635000" indent="-635000">
              <a:buSzPct val="100000"/>
              <a:buChar char="‣"/>
            </a:pPr>
            <a:r>
              <a:t>Le 3018 (ex-Net Écoute) dispose d’une capacité d’intervention unique en France via une procédure de signalement accélérée pour obtenir la suppression de contenus ou comptes illégaux en quelques heures. Conventionné avec la plateforme Pharos, la Brigade Numérique de la Gendarmerie nationale et le 119-Enfance en danger, ce service est au cœur du dispositif de la protection de l’Enfance.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marL="635000" indent="-635000">
              <a:buSzPct val="100000"/>
              <a:buChar char="‣"/>
            </a:pPr>
            <a:r>
              <a:t>Partout en France, la ligne </a:t>
            </a:r>
            <a:r>
              <a:rPr>
                <a:latin typeface="Open Sans Bold"/>
                <a:ea typeface="Open Sans Bold"/>
                <a:cs typeface="Open Sans Bold"/>
                <a:sym typeface="Open Sans Bold"/>
              </a:rPr>
              <a:t>3114</a:t>
            </a:r>
            <a:r>
              <a:t> est un guichet privilégié d’entrée dans les dispositifs de prévention du suicide. Confidentielle et gratuite, elle permet de répondre aux besoins immédiats des personnes en recherche d’aide : écoute, évaluation, intervention, urgence, orientation ou suivi de crise. Elle s’adresse également aux professionnels en contact avec des personnes en détresse ou en quête d’information sur le suicide et sa prévention.</a:t>
            </a:r>
          </a:p>
          <a:p>
            <a:pPr marL="635000" indent="-635000">
              <a:buSzPct val="100000"/>
              <a:buChar char="‣"/>
            </a:pPr>
            <a:r>
              <a:t>Si les intervenants du centre régional sont tous en ligne, l’appel est mis temporairement en attente ou transféré au centre disponible le plus proche. Au niveau national, tous les centres sont connectés et partagent un même annuaire de ressources afin d’apporter une réponse rapide et de proximité. Ce fonctionnement garantit également la continuité du service 24h/24 sur l’ensemble du territoire français.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marL="635000" indent="-635000">
              <a:buSzPct val="100000"/>
              <a:buChar char="‣"/>
            </a:pPr>
            <a:r>
              <a:t>Pour obtenir de l’aide, numéro national confidentiel : </a:t>
            </a:r>
            <a:r>
              <a:rPr>
                <a:latin typeface="Open Sans Bold"/>
                <a:ea typeface="Open Sans Bold"/>
                <a:cs typeface="Open Sans Bold"/>
                <a:sym typeface="Open Sans Bold"/>
              </a:rPr>
              <a:t>0 806 23 10 63</a:t>
            </a:r>
            <a:r>
              <a:t>.</a:t>
            </a:r>
          </a:p>
          <a:p>
            <a:pPr marL="635000" indent="-635000">
              <a:buSzPct val="100000"/>
              <a:buChar char="‣"/>
            </a:pPr>
            <a:r>
              <a:t>Orientation vers des professionnels de santé accueillants qui pourront entendre et aider pour éviter un passage à l’acte sur un enfant.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Retrouvez-nous sur les réseaux sociaux.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Shape 80"/>
          <p:cNvSpPr/>
          <p:nvPr>
            <p:ph type="sldImg"/>
          </p:nvPr>
        </p:nvSpPr>
        <p:spPr>
          <a:prstGeom prst="rect">
            <a:avLst/>
          </a:prstGeom>
        </p:spPr>
        <p:txBody>
          <a:bodyPr/>
          <a:lstStyle/>
          <a:p>
            <a:pPr/>
          </a:p>
        </p:txBody>
      </p:sp>
      <p:sp>
        <p:nvSpPr>
          <p:cNvPr id="81" name="Shape 81"/>
          <p:cNvSpPr/>
          <p:nvPr>
            <p:ph type="body" sz="quarter" idx="1"/>
          </p:nvPr>
        </p:nvSpPr>
        <p:spPr>
          <a:prstGeom prst="rect">
            <a:avLst/>
          </a:prstGeom>
        </p:spPr>
        <p:txBody>
          <a:bodyPr/>
          <a:lstStyle/>
          <a:p>
            <a:pPr/>
            <a:r>
              <a:t>L’équipe est composée d’un chef de service psychiatre…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obli5.png" descr="obli5.png"/>
          <p:cNvPicPr>
            <a:picLocks noChangeAspect="1"/>
          </p:cNvPicPr>
          <p:nvPr/>
        </p:nvPicPr>
        <p:blipFill>
          <a:blip r:embed="rId2">
            <a:extLst/>
          </a:blip>
          <a:srcRect l="0" t="10272" r="0" b="2593"/>
          <a:stretch>
            <a:fillRect/>
          </a:stretch>
        </p:blipFill>
        <p:spPr>
          <a:xfrm>
            <a:off x="634056" y="-596"/>
            <a:ext cx="180322" cy="13717119"/>
          </a:xfrm>
          <a:prstGeom prst="rect">
            <a:avLst/>
          </a:prstGeom>
          <a:ln w="25400">
            <a:miter lim="400000"/>
          </a:ln>
        </p:spPr>
      </p:pic>
      <p:sp>
        <p:nvSpPr>
          <p:cNvPr id="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 name="CRIAVS-m.png" descr="CRIAVS-m.png"/>
          <p:cNvPicPr>
            <a:picLocks noChangeAspect="1"/>
          </p:cNvPicPr>
          <p:nvPr/>
        </p:nvPicPr>
        <p:blipFill>
          <a:blip r:embed="rId3">
            <a:extLst/>
          </a:blip>
          <a:stretch>
            <a:fillRect/>
          </a:stretch>
        </p:blipFill>
        <p:spPr>
          <a:xfrm>
            <a:off x="401313" y="580207"/>
            <a:ext cx="645670" cy="520810"/>
          </a:xfrm>
          <a:prstGeom prst="rect">
            <a:avLst/>
          </a:prstGeom>
          <a:ln w="12700">
            <a:miter lim="400000"/>
          </a:ln>
        </p:spPr>
      </p:pic>
      <p:sp>
        <p:nvSpPr>
          <p:cNvPr id="5" name="Texte du titre"/>
          <p:cNvSpPr txBox="1"/>
          <p:nvPr>
            <p:ph type="title"/>
          </p:nvPr>
        </p:nvSpPr>
        <p:spPr>
          <a:xfrm>
            <a:off x="1778000" y="2298700"/>
            <a:ext cx="20828000" cy="464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Texte du titre</a:t>
            </a:r>
          </a:p>
        </p:txBody>
      </p:sp>
      <p:sp>
        <p:nvSpPr>
          <p:cNvPr id="6" name="Texte niveau 1…"/>
          <p:cNvSpPr txBox="1"/>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7" name="Numéro de diapositive"/>
          <p:cNvSpPr txBox="1"/>
          <p:nvPr>
            <p:ph type="sldNum" sz="quarter" idx="2"/>
          </p:nvPr>
        </p:nvSpPr>
        <p:spPr>
          <a:xfrm>
            <a:off x="11954519" y="13081000"/>
            <a:ext cx="462262" cy="520700"/>
          </a:xfrm>
          <a:prstGeom prst="rect">
            <a:avLst/>
          </a:prstGeom>
          <a:ln w="12700">
            <a:miter lim="400000"/>
          </a:ln>
        </p:spPr>
        <p:txBody>
          <a:bodyPr wrap="none" lIns="50800" tIns="50800" rIns="50800" bIns="50800">
            <a:spAutoFit/>
          </a:bodyPr>
          <a:lstStyle>
            <a:lvl1pPr algn="ctr">
              <a:spcBef>
                <a:spcPts val="0"/>
              </a:spcBef>
              <a:defRPr sz="2400">
                <a:latin typeface="Open Sans Light"/>
                <a:ea typeface="Open Sans Light"/>
                <a:cs typeface="Open Sans Light"/>
                <a:sym typeface="Open Sans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9pPr>
    </p:titleStyle>
    <p:bodyStyle>
      <a:lvl1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1pPr>
      <a:lvl2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2pPr>
      <a:lvl3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3pPr>
      <a:lvl4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4pPr>
      <a:lvl5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5pPr>
      <a:lvl6pPr marL="0" marR="0" indent="3556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6pPr>
      <a:lvl7pPr marL="0" marR="0" indent="7112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7pPr>
      <a:lvl8pPr marL="0" marR="0" indent="10668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8pPr>
      <a:lvl9pPr marL="0" marR="0" indent="14224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5.png"/><Relationship Id="rId4" Type="http://schemas.openxmlformats.org/officeDocument/2006/relationships/image" Target="../media/image1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7.png"/><Relationship Id="rId4" Type="http://schemas.openxmlformats.org/officeDocument/2006/relationships/image" Target="../media/image1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8.png"/><Relationship Id="rId4" Type="http://schemas.openxmlformats.org/officeDocument/2006/relationships/image" Target="../media/image1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9.png"/><Relationship Id="rId4" Type="http://schemas.openxmlformats.org/officeDocument/2006/relationships/image" Target="../media/image1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7.jpeg"/><Relationship Id="rId4" Type="http://schemas.openxmlformats.org/officeDocument/2006/relationships/image" Target="../media/image20.png"/><Relationship Id="rId5" Type="http://schemas.openxmlformats.org/officeDocument/2006/relationships/image" Target="../media/image1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3.png"/><Relationship Id="rId4" Type="http://schemas.openxmlformats.org/officeDocument/2006/relationships/image" Target="../media/image2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5.png"/><Relationship Id="rId4" Type="http://schemas.openxmlformats.org/officeDocument/2006/relationships/image" Target="../media/image26.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7.png"/><Relationship Id="rId4" Type="http://schemas.openxmlformats.org/officeDocument/2006/relationships/image" Target="../media/image28.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1.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24"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25"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821531">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26" name="image1.png" descr="image1.png"/>
          <p:cNvPicPr>
            <a:picLocks noChangeAspect="1"/>
          </p:cNvPicPr>
          <p:nvPr/>
        </p:nvPicPr>
        <p:blipFill>
          <a:blip r:embed="rId3">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Soutien et recours cliniqu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Soutien et recours clinique</a:t>
            </a:r>
          </a:p>
        </p:txBody>
      </p:sp>
      <p:sp>
        <p:nvSpPr>
          <p:cNvPr id="89" name="Trouver soutien et conseil dans la prise en charge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Trouver soutien</a:t>
            </a:r>
            <a:r>
              <a:t> et conseil dans la prise en charge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Bénéficier d’interventions</a:t>
            </a:r>
            <a:r>
              <a:t>, de </a:t>
            </a:r>
            <a:r>
              <a:rPr>
                <a:latin typeface="Open Sans Bold"/>
                <a:ea typeface="Open Sans Bold"/>
                <a:cs typeface="Open Sans Bold"/>
                <a:sym typeface="Open Sans Bold"/>
              </a:rPr>
              <a:t>supervisions</a:t>
            </a:r>
            <a:r>
              <a:t> </a:t>
            </a:r>
            <a:br/>
            <a:r>
              <a:t>ou </a:t>
            </a:r>
            <a:r>
              <a:rPr>
                <a:latin typeface="Open Sans Bold"/>
                <a:ea typeface="Open Sans Bold"/>
                <a:cs typeface="Open Sans Bold"/>
                <a:sym typeface="Open Sans Bold"/>
              </a:rPr>
              <a:t>d’échanges de pratiques</a:t>
            </a:r>
            <a:r>
              <a:t>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Solliciter un avis</a:t>
            </a:r>
            <a:r>
              <a:t> sur un projet de création </a:t>
            </a:r>
            <a:br/>
            <a:r>
              <a:t>ou d’évolution de structure, de prise en charge.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Préven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Prévention</a:t>
            </a:r>
          </a:p>
        </p:txBody>
      </p:sp>
      <p:sp>
        <p:nvSpPr>
          <p:cNvPr id="94" name="Développer des programmes de prévention  et de sensibilisation concernant les violences sexuelles ;…"/>
          <p:cNvSpPr txBox="1"/>
          <p:nvPr/>
        </p:nvSpPr>
        <p:spPr>
          <a:xfrm>
            <a:off x="2161689" y="3562350"/>
            <a:ext cx="20060623" cy="431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Développer</a:t>
            </a:r>
            <a:r>
              <a:t> des programmes de prévention </a:t>
            </a:r>
            <a:br/>
            <a:r>
              <a:t>et de sensibilisation concernant les violences sexuelles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Diffuser</a:t>
            </a:r>
            <a:r>
              <a:t> des outils de prévention </a:t>
            </a:r>
            <a:br/>
            <a:r>
              <a:t>auprès des professionnels partenaires.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Information et documenta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Information et documentation</a:t>
            </a:r>
          </a:p>
        </p:txBody>
      </p:sp>
      <p:sp>
        <p:nvSpPr>
          <p:cNvPr id="99" name="S’informer, consulter, être guidé  dans une recherche documentaire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S’informer</a:t>
            </a:r>
            <a:r>
              <a:t>, </a:t>
            </a:r>
            <a:r>
              <a:rPr>
                <a:latin typeface="Open Sans Bold"/>
                <a:ea typeface="Open Sans Bold"/>
                <a:cs typeface="Open Sans Bold"/>
                <a:sym typeface="Open Sans Bold"/>
              </a:rPr>
              <a:t>consulter</a:t>
            </a:r>
            <a:r>
              <a:t>, </a:t>
            </a:r>
            <a:r>
              <a:rPr>
                <a:latin typeface="Open Sans Bold"/>
                <a:ea typeface="Open Sans Bold"/>
                <a:cs typeface="Open Sans Bold"/>
                <a:sym typeface="Open Sans Bold"/>
              </a:rPr>
              <a:t>être guidé</a:t>
            </a:r>
            <a:r>
              <a:t> </a:t>
            </a:r>
            <a:br/>
            <a:r>
              <a:t>dans une recherche documentaire ;</a:t>
            </a:r>
          </a:p>
          <a:p>
            <a:pPr marL="634999" indent="-634999" defTabSz="821531">
              <a:spcBef>
                <a:spcPts val="6000"/>
              </a:spcBef>
              <a:buSzPct val="100000"/>
              <a:buChar char="‣"/>
              <a:defRPr sz="5000">
                <a:solidFill>
                  <a:srgbClr val="53697A"/>
                </a:solidFill>
              </a:defRPr>
            </a:pPr>
            <a:r>
              <a:t>Avoir accès à une </a:t>
            </a:r>
            <a:r>
              <a:rPr>
                <a:latin typeface="Open Sans Bold"/>
                <a:ea typeface="Open Sans Bold"/>
                <a:cs typeface="Open Sans Bold"/>
                <a:sym typeface="Open Sans Bold"/>
              </a:rPr>
              <a:t>base documentaire</a:t>
            </a:r>
            <a:r>
              <a:t>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Se renseigner</a:t>
            </a:r>
            <a:r>
              <a:t> sur les dispositifs de soins, </a:t>
            </a:r>
            <a:br/>
            <a:r>
              <a:t>les outils de prise en charge, d’évaluation.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Recherch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Recherche</a:t>
            </a:r>
          </a:p>
        </p:txBody>
      </p:sp>
      <p:sp>
        <p:nvSpPr>
          <p:cNvPr id="104" name="Diffuser l’actualité de la recherche et de la bibliographie  concernant les auteurs de violences sexuelles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Diffuser l’actualité</a:t>
            </a:r>
            <a:r>
              <a:t> de la recherche et de la bibliographie </a:t>
            </a:r>
            <a:br/>
            <a:r>
              <a:t>concernant les auteurs de violences sexuelles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Promouvoir les échanges</a:t>
            </a:r>
            <a:r>
              <a:t> entre praticiens et chercheurs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Favoriser les partenariats</a:t>
            </a:r>
            <a:r>
              <a:t> et </a:t>
            </a:r>
            <a:r>
              <a:rPr>
                <a:latin typeface="Open Sans Bold"/>
                <a:ea typeface="Open Sans Bold"/>
                <a:cs typeface="Open Sans Bold"/>
                <a:sym typeface="Open Sans Bold"/>
              </a:rPr>
              <a:t>soutenir la recherche</a:t>
            </a:r>
            <a:r>
              <a:t> </a:t>
            </a:r>
            <a:br/>
            <a:r>
              <a:t>de façon active.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Forma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Formation</a:t>
            </a:r>
          </a:p>
        </p:txBody>
      </p:sp>
      <p:sp>
        <p:nvSpPr>
          <p:cNvPr id="109" name="Informer les professionnels sur les formations existantes ;…"/>
          <p:cNvSpPr txBox="1"/>
          <p:nvPr/>
        </p:nvSpPr>
        <p:spPr>
          <a:xfrm>
            <a:off x="2161689" y="3562350"/>
            <a:ext cx="20060623" cy="680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Informer</a:t>
            </a:r>
            <a:r>
              <a:t> les professionnels sur les formations existantes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Organiser</a:t>
            </a:r>
            <a:r>
              <a:t> des formations pour public pluridisciplinaire </a:t>
            </a:r>
            <a:br/>
            <a:r>
              <a:t>ou ciblé (journées à thèmes, colloques …)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Proposer des formations spécifiques</a:t>
            </a:r>
            <a:r>
              <a:t> concernant </a:t>
            </a:r>
            <a:br/>
            <a:r>
              <a:t>la prise en charge des auteurs de violences sexuelles, </a:t>
            </a:r>
            <a:br/>
            <a:r>
              <a:t>ses outils, ses indications, ses difficultés, ses limites...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Événements tout au long de l’anné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Événements tout au long de l’année</a:t>
            </a:r>
          </a:p>
        </p:txBody>
      </p:sp>
      <p:sp>
        <p:nvSpPr>
          <p:cNvPr id="114" name="Formations du catalogue annuel…"/>
          <p:cNvSpPr txBox="1"/>
          <p:nvPr/>
        </p:nvSpPr>
        <p:spPr>
          <a:xfrm>
            <a:off x="2161689" y="3562350"/>
            <a:ext cx="20060623" cy="746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Formations du catalogue annuel</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Formations sur-mesure extérieure</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Ateliers de prévention</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Rencontres de partage et de réflexion</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Colloques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plan-criavs-idf-m.jpg" descr="plan-criavs-idf-m.jpg"/>
          <p:cNvPicPr>
            <a:picLocks noChangeAspect="1"/>
          </p:cNvPicPr>
          <p:nvPr/>
        </p:nvPicPr>
        <p:blipFill>
          <a:blip r:embed="rId3">
            <a:extLst/>
          </a:blip>
          <a:srcRect l="276" t="1722" r="5729" b="25166"/>
          <a:stretch>
            <a:fillRect/>
          </a:stretch>
        </p:blipFill>
        <p:spPr>
          <a:xfrm>
            <a:off x="1464353" y="278"/>
            <a:ext cx="22919647" cy="1371636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Pour vous inscrire à nos formations gratuites,…"/>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mn-lt"/>
                <a:ea typeface="+mn-ea"/>
                <a:cs typeface="+mn-cs"/>
                <a:sym typeface="Open Sans Medium"/>
              </a:defRPr>
            </a:pPr>
            <a:r>
              <a:t>Pour vous inscrire à nos formations gratuites,</a:t>
            </a:r>
          </a:p>
          <a:p>
            <a:pPr algn="just">
              <a:spcBef>
                <a:spcPts val="0"/>
              </a:spcBef>
              <a:defRPr sz="6600">
                <a:solidFill>
                  <a:srgbClr val="53697A"/>
                </a:solidFill>
                <a:latin typeface="+mn-lt"/>
                <a:ea typeface="+mn-ea"/>
                <a:cs typeface="+mn-cs"/>
                <a:sym typeface="Open Sans Medium"/>
              </a:defRPr>
            </a:pPr>
            <a:r>
              <a:t>rendez-vous sur</a:t>
            </a:r>
          </a:p>
        </p:txBody>
      </p:sp>
      <p:pic>
        <p:nvPicPr>
          <p:cNvPr id="123" name="criavs-gris.png" descr="criavs-gris.png"/>
          <p:cNvPicPr>
            <a:picLocks noChangeAspect="1"/>
          </p:cNvPicPr>
          <p:nvPr/>
        </p:nvPicPr>
        <p:blipFill>
          <a:blip r:embed="rId3">
            <a:extLst/>
          </a:blip>
          <a:stretch>
            <a:fillRect/>
          </a:stretch>
        </p:blipFill>
        <p:spPr>
          <a:xfrm>
            <a:off x="15603312" y="5064135"/>
            <a:ext cx="8168643" cy="8168643"/>
          </a:xfrm>
          <a:prstGeom prst="rect">
            <a:avLst/>
          </a:prstGeom>
          <a:ln w="12700">
            <a:miter lim="400000"/>
          </a:ln>
        </p:spPr>
      </p:pic>
      <p:sp>
        <p:nvSpPr>
          <p:cNvPr id="124" name="criavs.fr"/>
          <p:cNvSpPr txBox="1"/>
          <p:nvPr/>
        </p:nvSpPr>
        <p:spPr>
          <a:xfrm>
            <a:off x="1976374" y="5598859"/>
            <a:ext cx="12464803" cy="4940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28000">
                <a:solidFill>
                  <a:srgbClr val="53697A"/>
                </a:solidFill>
                <a:latin typeface="Open Sans Light"/>
                <a:ea typeface="Open Sans Light"/>
                <a:cs typeface="Open Sans Light"/>
                <a:sym typeface="Open Sans Light"/>
              </a:defRPr>
            </a:lvl1pPr>
          </a:lstStyle>
          <a:p>
            <a:pPr/>
            <a:r>
              <a:t>criavs.fr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134" name="Grouper"/>
          <p:cNvGrpSpPr/>
          <p:nvPr/>
        </p:nvGrpSpPr>
        <p:grpSpPr>
          <a:xfrm>
            <a:off x="19486703" y="1471741"/>
            <a:ext cx="2343693" cy="10772519"/>
            <a:chOff x="0" y="0"/>
            <a:chExt cx="2343692" cy="10772517"/>
          </a:xfrm>
        </p:grpSpPr>
        <p:pic>
          <p:nvPicPr>
            <p:cNvPr id="129"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130"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131"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132" name="RS logos-5.jpg" descr="RS logos-5.jpg"/>
            <p:cNvPicPr>
              <a:picLocks noChangeAspect="1"/>
            </p:cNvPicPr>
            <p:nvPr/>
          </p:nvPicPr>
          <p:blipFill>
            <a:blip r:embed="rId7">
              <a:extLst/>
            </a:blip>
            <a:stretch>
              <a:fillRect/>
            </a:stretch>
          </p:blipFill>
          <p:spPr>
            <a:xfrm>
              <a:off x="217954" y="2214671"/>
              <a:ext cx="1907786" cy="1907786"/>
            </a:xfrm>
            <a:prstGeom prst="rect">
              <a:avLst/>
            </a:prstGeom>
            <a:ln w="12700" cap="flat">
              <a:noFill/>
              <a:miter lim="400000"/>
            </a:ln>
            <a:effectLst/>
          </p:spPr>
        </p:pic>
        <p:pic>
          <p:nvPicPr>
            <p:cNvPr id="133" name="RS logos-6.jpg" descr="RS logos-6.jpg"/>
            <p:cNvPicPr>
              <a:picLocks noChangeAspect="1"/>
            </p:cNvPicPr>
            <p:nvPr/>
          </p:nvPicPr>
          <p:blipFill>
            <a:blip r:embed="rId8">
              <a:extLst/>
            </a:blip>
            <a:stretch>
              <a:fillRect/>
            </a:stretch>
          </p:blipFill>
          <p:spPr>
            <a:xfrm>
              <a:off x="217953" y="8864732"/>
              <a:ext cx="1907786" cy="19077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re  de la partie…"/>
          <p:cNvSpPr txBox="1"/>
          <p:nvPr/>
        </p:nvSpPr>
        <p:spPr>
          <a:xfrm>
            <a:off x="2031469" y="1801495"/>
            <a:ext cx="20321062" cy="10113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0"/>
              </a:spcBef>
              <a:defRPr cap="all" sz="20000">
                <a:solidFill>
                  <a:srgbClr val="53697A"/>
                </a:solidFill>
                <a:latin typeface="Open Sans Light"/>
                <a:ea typeface="Open Sans Light"/>
                <a:cs typeface="Open Sans Light"/>
                <a:sym typeface="Open Sans Light"/>
              </a:defRPr>
            </a:pPr>
            <a:r>
              <a:t>Titre </a:t>
            </a:r>
            <a:br/>
            <a:r>
              <a:t>de la partie</a:t>
            </a:r>
          </a:p>
          <a:p>
            <a:pPr defTabSz="821531">
              <a:spcBef>
                <a:spcPts val="1000"/>
              </a:spcBef>
              <a:defRPr sz="5100">
                <a:solidFill>
                  <a:srgbClr val="53697A"/>
                </a:solidFill>
                <a:latin typeface="Open Sans Bold"/>
                <a:ea typeface="Open Sans Bold"/>
                <a:cs typeface="Open Sans Bold"/>
                <a:sym typeface="Open Sans Bold"/>
              </a:defRPr>
            </a:pPr>
          </a:p>
          <a:p>
            <a:pPr defTabSz="821531">
              <a:lnSpc>
                <a:spcPct val="110000"/>
              </a:lnSpc>
              <a:spcBef>
                <a:spcPts val="1000"/>
              </a:spcBef>
              <a:defRPr sz="5400">
                <a:solidFill>
                  <a:srgbClr val="53697A"/>
                </a:solidFill>
                <a:latin typeface="Open Sans Bold"/>
                <a:ea typeface="Open Sans Bold"/>
                <a:cs typeface="Open Sans Bold"/>
                <a:sym typeface="Open Sans Bold"/>
              </a:defRPr>
            </a:pPr>
            <a:r>
              <a:t>Prénom NOM</a:t>
            </a:r>
          </a:p>
          <a:p>
            <a:pPr defTabSz="821531">
              <a:lnSpc>
                <a:spcPct val="110000"/>
              </a:lnSpc>
              <a:spcBef>
                <a:spcPts val="1000"/>
              </a:spcBef>
              <a:defRPr spc="200" sz="4000">
                <a:solidFill>
                  <a:srgbClr val="53697A"/>
                </a:solidFill>
                <a:latin typeface="+mn-lt"/>
                <a:ea typeface="+mn-ea"/>
                <a:cs typeface="+mn-cs"/>
                <a:sym typeface="Open Sans Medium"/>
              </a:defRPr>
            </a:pPr>
            <a:r>
              <a:t>profession</a:t>
            </a:r>
          </a:p>
          <a:p>
            <a:pPr defTabSz="821531">
              <a:lnSpc>
                <a:spcPct val="110000"/>
              </a:lnSpc>
              <a:spcBef>
                <a:spcPts val="1000"/>
              </a:spcBef>
              <a:defRPr spc="200" sz="4000">
                <a:solidFill>
                  <a:srgbClr val="53697A"/>
                </a:solidFill>
                <a:latin typeface="Open Sans Italic"/>
                <a:ea typeface="Open Sans Italic"/>
                <a:cs typeface="Open Sans Italic"/>
                <a:sym typeface="Open Sans Italic"/>
              </a:defRPr>
            </a:pPr>
            <a:r>
              <a:t>email@criavs.fr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 name="Formation…"/>
          <p:cNvSpPr txBox="1"/>
          <p:nvPr/>
        </p:nvSpPr>
        <p:spPr>
          <a:xfrm>
            <a:off x="2031469" y="8686799"/>
            <a:ext cx="20321062"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defTabSz="457200">
              <a:spcBef>
                <a:spcPts val="0"/>
              </a:spcBef>
              <a:defRPr cap="all" sz="10000">
                <a:solidFill>
                  <a:srgbClr val="53697A"/>
                </a:solidFill>
                <a:latin typeface="Open Sans Light"/>
                <a:ea typeface="Open Sans Light"/>
                <a:cs typeface="Open Sans Light"/>
                <a:sym typeface="Open Sans Light"/>
              </a:defRPr>
            </a:pPr>
            <a:r>
              <a:t>Formation</a:t>
            </a:r>
          </a:p>
          <a:p>
            <a:pPr defTabSz="821531">
              <a:spcBef>
                <a:spcPts val="0"/>
              </a:spcBef>
              <a:defRPr sz="5400">
                <a:solidFill>
                  <a:srgbClr val="53697A"/>
                </a:solidFill>
              </a:defRPr>
            </a:pPr>
            <a:r>
              <a:t>Lundi 1</a:t>
            </a:r>
            <a:r>
              <a:rPr baseline="31999"/>
              <a:t>er</a:t>
            </a:r>
            <a:r>
              <a:t> et mardi 2 janvier 2099 + Lundi 3 mars 2099</a:t>
            </a:r>
          </a:p>
        </p:txBody>
      </p:sp>
      <p:sp>
        <p:nvSpPr>
          <p:cNvPr id="31" name="Titre de la formation si besoin sur plusieurs lignes"/>
          <p:cNvSpPr txBox="1"/>
          <p:nvPr/>
        </p:nvSpPr>
        <p:spPr>
          <a:xfrm>
            <a:off x="2031469" y="1386684"/>
            <a:ext cx="20321062"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8000">
                <a:solidFill>
                  <a:srgbClr val="53697A"/>
                </a:solidFill>
                <a:latin typeface="Open Sans Bold"/>
                <a:ea typeface="Open Sans Bold"/>
                <a:cs typeface="Open Sans Bold"/>
                <a:sym typeface="Open Sans Bold"/>
              </a:defRPr>
            </a:pPr>
            <a:r>
              <a:t>Titre de la formation</a:t>
            </a:r>
            <a:br/>
            <a:r>
              <a:t>si besoin sur plusieurs lignes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re…"/>
          <p:cNvSpPr txBox="1"/>
          <p:nvPr/>
        </p:nvSpPr>
        <p:spPr>
          <a:xfrm>
            <a:off x="2031469" y="1953260"/>
            <a:ext cx="20321062" cy="98094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0"/>
              </a:spcBef>
              <a:defRPr cap="all" sz="20000">
                <a:solidFill>
                  <a:srgbClr val="53697A"/>
                </a:solidFill>
              </a:defRPr>
            </a:pPr>
            <a:r>
              <a:t>Titre </a:t>
            </a:r>
          </a:p>
          <a:p>
            <a:pPr defTabSz="457200">
              <a:lnSpc>
                <a:spcPct val="90000"/>
              </a:lnSpc>
              <a:spcBef>
                <a:spcPts val="0"/>
              </a:spcBef>
              <a:defRPr cap="all" sz="20000">
                <a:solidFill>
                  <a:srgbClr val="53697A"/>
                </a:solidFill>
              </a:defRPr>
            </a:pPr>
            <a:r>
              <a:t>de la </a:t>
            </a:r>
          </a:p>
          <a:p>
            <a:pPr defTabSz="457200">
              <a:lnSpc>
                <a:spcPct val="90000"/>
              </a:lnSpc>
              <a:spcBef>
                <a:spcPts val="0"/>
              </a:spcBef>
              <a:defRPr cap="all" sz="20000">
                <a:solidFill>
                  <a:srgbClr val="53697A"/>
                </a:solidFill>
              </a:defRPr>
            </a:pPr>
            <a:r>
              <a:t>sous-partie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exte court…"/>
          <p:cNvSpPr txBox="1"/>
          <p:nvPr/>
        </p:nvSpPr>
        <p:spPr>
          <a:xfrm>
            <a:off x="2031469" y="1386684"/>
            <a:ext cx="2032106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a:t>
            </a:r>
          </a:p>
          <a:p>
            <a:pPr algn="just">
              <a:spcBef>
                <a:spcPts val="0"/>
              </a:spcBef>
              <a:defRPr sz="9500">
                <a:solidFill>
                  <a:srgbClr val="53697A"/>
                </a:solidFill>
                <a:latin typeface="Open Sans Bold"/>
                <a:ea typeface="Open Sans Bold"/>
                <a:cs typeface="Open Sans Bold"/>
                <a:sym typeface="Open Sans Bold"/>
              </a:defRPr>
            </a:pPr>
            <a:r>
              <a:t>et percutant</a:t>
            </a:r>
          </a:p>
          <a:p>
            <a:pPr algn="just">
              <a:spcBef>
                <a:spcPts val="0"/>
              </a:spcBef>
              <a:defRPr sz="9500">
                <a:solidFill>
                  <a:srgbClr val="53697A"/>
                </a:solidFill>
                <a:latin typeface="Open Sans Bold"/>
                <a:ea typeface="Open Sans Bold"/>
                <a:cs typeface="Open Sans Bold"/>
                <a:sym typeface="Open Sans Bold"/>
              </a:defRPr>
            </a:pPr>
            <a:r>
              <a:t>sans image</a:t>
            </a:r>
          </a:p>
        </p:txBody>
      </p:sp>
      <p:sp>
        <p:nvSpPr>
          <p:cNvPr id="14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exte court et percutant…"/>
          <p:cNvSpPr txBox="1"/>
          <p:nvPr/>
        </p:nvSpPr>
        <p:spPr>
          <a:xfrm>
            <a:off x="2031469" y="1386684"/>
            <a:ext cx="2032106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 et percutant</a:t>
            </a:r>
          </a:p>
          <a:p>
            <a:pPr algn="just">
              <a:spcBef>
                <a:spcPts val="0"/>
              </a:spcBef>
              <a:defRPr sz="9500">
                <a:solidFill>
                  <a:srgbClr val="53697A"/>
                </a:solidFill>
                <a:latin typeface="Open Sans Bold"/>
                <a:ea typeface="Open Sans Bold"/>
                <a:cs typeface="Open Sans Bold"/>
                <a:sym typeface="Open Sans Bold"/>
              </a:defRPr>
            </a:pPr>
            <a:r>
              <a:t>avec </a:t>
            </a:r>
            <a:r>
              <a:rPr>
                <a:solidFill>
                  <a:srgbClr val="FF4500"/>
                </a:solidFill>
                <a:latin typeface="Open Sans ExtraBold"/>
                <a:ea typeface="Open Sans ExtraBold"/>
                <a:cs typeface="Open Sans ExtraBold"/>
                <a:sym typeface="Open Sans ExtraBold"/>
              </a:rPr>
              <a:t>un truc vraiment</a:t>
            </a:r>
            <a:endParaRPr>
              <a:solidFill>
                <a:srgbClr val="FF4500"/>
              </a:solidFill>
              <a:latin typeface="Open Sans ExtraBold"/>
              <a:ea typeface="Open Sans ExtraBold"/>
              <a:cs typeface="Open Sans ExtraBold"/>
              <a:sym typeface="Open Sans ExtraBold"/>
            </a:endParaRPr>
          </a:p>
          <a:p>
            <a:pPr algn="just">
              <a:spcBef>
                <a:spcPts val="0"/>
              </a:spcBef>
              <a:defRPr sz="9500">
                <a:solidFill>
                  <a:srgbClr val="FF4500"/>
                </a:solidFill>
                <a:latin typeface="Open Sans ExtraBold"/>
                <a:ea typeface="Open Sans ExtraBold"/>
                <a:cs typeface="Open Sans ExtraBold"/>
                <a:sym typeface="Open Sans ExtraBold"/>
              </a:defRPr>
            </a:pPr>
            <a:r>
              <a:t>super important</a:t>
            </a:r>
            <a:r>
              <a:rPr>
                <a:solidFill>
                  <a:srgbClr val="53697A"/>
                </a:solidFill>
                <a:latin typeface="Open Sans Bold"/>
                <a:ea typeface="Open Sans Bold"/>
                <a:cs typeface="Open Sans Bold"/>
                <a:sym typeface="Open Sans Bold"/>
              </a:rPr>
              <a:t> au milieu</a:t>
            </a:r>
          </a:p>
        </p:txBody>
      </p:sp>
      <p:sp>
        <p:nvSpPr>
          <p:cNvPr id="152"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exte court et percutant…"/>
          <p:cNvSpPr txBox="1"/>
          <p:nvPr/>
        </p:nvSpPr>
        <p:spPr>
          <a:xfrm>
            <a:off x="2031469" y="1386684"/>
            <a:ext cx="20321062"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 et percutant</a:t>
            </a:r>
          </a:p>
          <a:p>
            <a:pPr algn="just">
              <a:spcBef>
                <a:spcPts val="0"/>
              </a:spcBef>
              <a:defRPr sz="9500">
                <a:solidFill>
                  <a:srgbClr val="53697A"/>
                </a:solidFill>
                <a:latin typeface="Open Sans Bold"/>
                <a:ea typeface="Open Sans Bold"/>
                <a:cs typeface="Open Sans Bold"/>
                <a:sym typeface="Open Sans Bold"/>
              </a:defRPr>
            </a:pPr>
            <a:r>
              <a:t>avec une petite liste :</a:t>
            </a:r>
          </a:p>
        </p:txBody>
      </p:sp>
      <p:sp>
        <p:nvSpPr>
          <p:cNvPr id="157" name="le premier point…"/>
          <p:cNvSpPr txBox="1"/>
          <p:nvPr/>
        </p:nvSpPr>
        <p:spPr>
          <a:xfrm>
            <a:off x="2031469" y="6085684"/>
            <a:ext cx="20321062"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premier point</a:t>
            </a:r>
          </a:p>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deuxième point</a:t>
            </a:r>
          </a:p>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troisième point</a:t>
            </a:r>
          </a:p>
        </p:txBody>
      </p:sp>
      <p:sp>
        <p:nvSpPr>
          <p:cNvPr id="15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Citation de quelqu’un…"/>
          <p:cNvSpPr txBox="1"/>
          <p:nvPr/>
        </p:nvSpPr>
        <p:spPr>
          <a:xfrm>
            <a:off x="2031469" y="3868746"/>
            <a:ext cx="20321062"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1" sz="9500">
                <a:solidFill>
                  <a:srgbClr val="53697A"/>
                </a:solidFill>
                <a:latin typeface="Open Sans SemiBold"/>
                <a:ea typeface="Open Sans SemiBold"/>
                <a:cs typeface="Open Sans SemiBold"/>
                <a:sym typeface="Open Sans SemiBold"/>
              </a:defRPr>
            </a:pPr>
            <a:r>
              <a:t>Citation de quelqu’un</a:t>
            </a:r>
          </a:p>
          <a:p>
            <a:pPr algn="ctr">
              <a:spcBef>
                <a:spcPts val="0"/>
              </a:spcBef>
              <a:defRPr i="1" sz="9500">
                <a:solidFill>
                  <a:srgbClr val="53697A"/>
                </a:solidFill>
                <a:latin typeface="Open Sans SemiBold"/>
                <a:ea typeface="Open Sans SemiBold"/>
                <a:cs typeface="Open Sans SemiBold"/>
                <a:sym typeface="Open Sans SemiBold"/>
              </a:defRPr>
            </a:pPr>
            <a:r>
              <a:t>de super intelligent</a:t>
            </a:r>
          </a:p>
        </p:txBody>
      </p:sp>
      <p:sp>
        <p:nvSpPr>
          <p:cNvPr id="163" name="Auteur de la citation…"/>
          <p:cNvSpPr txBox="1"/>
          <p:nvPr/>
        </p:nvSpPr>
        <p:spPr>
          <a:xfrm>
            <a:off x="2031469" y="11002257"/>
            <a:ext cx="20321061"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just">
              <a:spcBef>
                <a:spcPts val="0"/>
              </a:spcBef>
              <a:defRPr sz="5000">
                <a:solidFill>
                  <a:srgbClr val="53697A"/>
                </a:solidFill>
                <a:latin typeface="Open Sans SemiBold"/>
                <a:ea typeface="Open Sans SemiBold"/>
                <a:cs typeface="Open Sans SemiBold"/>
                <a:sym typeface="Open Sans SemiBold"/>
              </a:defRPr>
            </a:pPr>
            <a:r>
              <a:t>Auteur de la citation</a:t>
            </a:r>
          </a:p>
          <a:p>
            <a:pPr algn="just">
              <a:spcBef>
                <a:spcPts val="0"/>
              </a:spcBef>
              <a:defRPr i="1" sz="3000">
                <a:solidFill>
                  <a:srgbClr val="53697A"/>
                </a:solidFill>
                <a:latin typeface="Open Sans SemiBold"/>
                <a:ea typeface="Open Sans SemiBold"/>
                <a:cs typeface="Open Sans SemiBold"/>
                <a:sym typeface="Open Sans SemiBold"/>
              </a:defRPr>
            </a:pPr>
          </a:p>
          <a:p>
            <a:pPr algn="just">
              <a:spcBef>
                <a:spcPts val="0"/>
              </a:spcBef>
              <a:defRPr i="1" sz="3000">
                <a:solidFill>
                  <a:srgbClr val="53697A"/>
                </a:solidFill>
                <a:latin typeface="Open Sans SemiBold"/>
                <a:ea typeface="Open Sans SemiBold"/>
                <a:cs typeface="Open Sans SemiBold"/>
                <a:sym typeface="Open Sans SemiBold"/>
              </a:defRPr>
            </a:pPr>
            <a:r>
              <a:t>Source :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Cerveau, avant"/>
          <p:cNvSpPr/>
          <p:nvPr/>
        </p:nvSpPr>
        <p:spPr>
          <a:xfrm>
            <a:off x="15791595" y="6802794"/>
            <a:ext cx="7349102" cy="61030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68" name="Brainstorming*…"/>
          <p:cNvSpPr txBox="1"/>
          <p:nvPr/>
        </p:nvSpPr>
        <p:spPr>
          <a:xfrm>
            <a:off x="2031469" y="1386684"/>
            <a:ext cx="20321062"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rPr sz="13000"/>
              <a:t>Brainstorming</a:t>
            </a:r>
            <a:r>
              <a:rPr baseline="83333"/>
              <a:t>*</a:t>
            </a:r>
          </a:p>
          <a:p>
            <a:pPr algn="just">
              <a:spcBef>
                <a:spcPts val="0"/>
              </a:spcBef>
              <a:defRPr sz="6600">
                <a:solidFill>
                  <a:srgbClr val="53697A"/>
                </a:solidFill>
                <a:latin typeface="Open Sans Bold"/>
                <a:ea typeface="Open Sans Bold"/>
                <a:cs typeface="Open Sans Bold"/>
                <a:sym typeface="Open Sans Bold"/>
              </a:defRPr>
            </a:pPr>
          </a:p>
          <a:p>
            <a:pPr algn="just">
              <a:spcBef>
                <a:spcPts val="0"/>
              </a:spcBef>
              <a:defRPr i="1" sz="4200">
                <a:solidFill>
                  <a:srgbClr val="53697A"/>
                </a:solidFill>
                <a:latin typeface="+mn-lt"/>
                <a:ea typeface="+mn-ea"/>
                <a:cs typeface="+mn-cs"/>
                <a:sym typeface="Open Sans Medium"/>
              </a:defRPr>
            </a:pPr>
            <a:r>
              <a:t>* tempête de cerveau</a:t>
            </a:r>
          </a:p>
        </p:txBody>
      </p:sp>
      <p:sp>
        <p:nvSpPr>
          <p:cNvPr id="169" name="Haute tension"/>
          <p:cNvSpPr/>
          <p:nvPr/>
        </p:nvSpPr>
        <p:spPr>
          <a:xfrm>
            <a:off x="17891190" y="504687"/>
            <a:ext cx="2736883" cy="6103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3" y="0"/>
                </a:moveTo>
                <a:lnTo>
                  <a:pt x="0" y="14180"/>
                </a:lnTo>
                <a:lnTo>
                  <a:pt x="13308" y="11222"/>
                </a:lnTo>
                <a:lnTo>
                  <a:pt x="10366" y="17893"/>
                </a:lnTo>
                <a:lnTo>
                  <a:pt x="6675" y="17567"/>
                </a:lnTo>
                <a:cubicBezTo>
                  <a:pt x="6360" y="17540"/>
                  <a:pt x="6128" y="17697"/>
                  <a:pt x="6305" y="17817"/>
                </a:cubicBezTo>
                <a:lnTo>
                  <a:pt x="12214" y="21600"/>
                </a:lnTo>
                <a:lnTo>
                  <a:pt x="18116" y="17822"/>
                </a:lnTo>
                <a:cubicBezTo>
                  <a:pt x="18294" y="17702"/>
                  <a:pt x="18059" y="17544"/>
                  <a:pt x="17742" y="17574"/>
                </a:cubicBezTo>
                <a:lnTo>
                  <a:pt x="14134" y="17900"/>
                </a:lnTo>
                <a:lnTo>
                  <a:pt x="21600" y="7126"/>
                </a:lnTo>
                <a:lnTo>
                  <a:pt x="6890" y="10410"/>
                </a:lnTo>
                <a:lnTo>
                  <a:pt x="15555" y="0"/>
                </a:lnTo>
                <a:lnTo>
                  <a:pt x="6693"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70" name="Figure"/>
          <p:cNvSpPr/>
          <p:nvPr/>
        </p:nvSpPr>
        <p:spPr>
          <a:xfrm rot="2014574">
            <a:off x="21775562" y="5073091"/>
            <a:ext cx="340608" cy="1739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71" name="Figure"/>
          <p:cNvSpPr/>
          <p:nvPr/>
        </p:nvSpPr>
        <p:spPr>
          <a:xfrm rot="2854574">
            <a:off x="22782083" y="6224307"/>
            <a:ext cx="232822" cy="1365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72" name="Figure"/>
          <p:cNvSpPr/>
          <p:nvPr/>
        </p:nvSpPr>
        <p:spPr>
          <a:xfrm rot="19320000">
            <a:off x="16926892" y="5034633"/>
            <a:ext cx="340608" cy="1739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73" name="Figure"/>
          <p:cNvSpPr/>
          <p:nvPr/>
        </p:nvSpPr>
        <p:spPr>
          <a:xfrm rot="18600000">
            <a:off x="15827309" y="6190215"/>
            <a:ext cx="232822" cy="1365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exte court…"/>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Texte court</a:t>
            </a:r>
          </a:p>
          <a:p>
            <a:pPr algn="just">
              <a:spcBef>
                <a:spcPts val="0"/>
              </a:spcBef>
              <a:defRPr sz="6600">
                <a:solidFill>
                  <a:srgbClr val="53697A"/>
                </a:solidFill>
                <a:latin typeface="Open Sans Bold"/>
                <a:ea typeface="Open Sans Bold"/>
                <a:cs typeface="Open Sans Bold"/>
                <a:sym typeface="Open Sans Bold"/>
              </a:defRPr>
            </a:pPr>
            <a:r>
              <a:t>et percutant</a:t>
            </a:r>
          </a:p>
          <a:p>
            <a:pPr algn="just">
              <a:spcBef>
                <a:spcPts val="0"/>
              </a:spcBef>
              <a:defRPr sz="6600">
                <a:solidFill>
                  <a:srgbClr val="53697A"/>
                </a:solidFill>
                <a:latin typeface="Open Sans Bold"/>
                <a:ea typeface="Open Sans Bold"/>
                <a:cs typeface="Open Sans Bold"/>
                <a:sym typeface="Open Sans Bold"/>
              </a:defRPr>
            </a:pPr>
            <a:r>
              <a:t>avec une image</a:t>
            </a:r>
          </a:p>
          <a:p>
            <a:pPr algn="just">
              <a:spcBef>
                <a:spcPts val="0"/>
              </a:spcBef>
              <a:defRPr sz="6600">
                <a:solidFill>
                  <a:srgbClr val="53697A"/>
                </a:solidFill>
                <a:latin typeface="Open Sans Bold"/>
                <a:ea typeface="Open Sans Bold"/>
                <a:cs typeface="Open Sans Bold"/>
                <a:sym typeface="Open Sans Bold"/>
              </a:defRPr>
            </a:pPr>
            <a:r>
              <a:t>en bas à droite</a:t>
            </a:r>
          </a:p>
        </p:txBody>
      </p:sp>
      <p:pic>
        <p:nvPicPr>
          <p:cNvPr id="178" name="earth-europe-solid (1).svg" descr="earth-europe-solid (1).svg"/>
          <p:cNvPicPr>
            <a:picLocks noChangeAspect="1"/>
          </p:cNvPicPr>
          <p:nvPr/>
        </p:nvPicPr>
        <p:blipFill>
          <a:blip r:embed="rId3">
            <a:extLst/>
          </a:blip>
          <a:stretch>
            <a:fillRect/>
          </a:stretch>
        </p:blipFill>
        <p:spPr>
          <a:xfrm>
            <a:off x="16611600" y="5943600"/>
            <a:ext cx="6502400" cy="6502400"/>
          </a:xfrm>
          <a:prstGeom prst="rect">
            <a:avLst/>
          </a:prstGeom>
          <a:ln w="12700">
            <a:miter lim="400000"/>
          </a:ln>
        </p:spPr>
      </p:pic>
      <p:sp>
        <p:nvSpPr>
          <p:cNvPr id="17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Là c’est le moment…"/>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c’est le moment </a:t>
            </a:r>
          </a:p>
          <a:p>
            <a:pPr algn="just">
              <a:spcBef>
                <a:spcPts val="0"/>
              </a:spcBef>
              <a:defRPr sz="6600">
                <a:solidFill>
                  <a:srgbClr val="53697A"/>
                </a:solidFill>
                <a:latin typeface="Open Sans Bold"/>
                <a:ea typeface="Open Sans Bold"/>
                <a:cs typeface="Open Sans Bold"/>
                <a:sym typeface="Open Sans Bold"/>
              </a:defRPr>
            </a:pPr>
            <a:r>
              <a:t>de remplir les évaluations</a:t>
            </a:r>
          </a:p>
          <a:p>
            <a:pPr algn="just">
              <a:spcBef>
                <a:spcPts val="0"/>
              </a:spcBef>
              <a:defRPr sz="6600">
                <a:solidFill>
                  <a:srgbClr val="53697A"/>
                </a:solidFill>
                <a:latin typeface="Open Sans Bold"/>
                <a:ea typeface="Open Sans Bold"/>
                <a:cs typeface="Open Sans Bold"/>
                <a:sym typeface="Open Sans Bold"/>
              </a:defRPr>
            </a:pPr>
            <a:r>
              <a:t>ou les quiz</a:t>
            </a:r>
          </a:p>
        </p:txBody>
      </p:sp>
      <p:sp>
        <p:nvSpPr>
          <p:cNvPr id="184" name="Modifier le document"/>
          <p:cNvSpPr/>
          <p:nvPr/>
        </p:nvSpPr>
        <p:spPr>
          <a:xfrm>
            <a:off x="17639879" y="6363480"/>
            <a:ext cx="5230290" cy="5682998"/>
          </a:xfrm>
          <a:custGeom>
            <a:avLst/>
            <a:gdLst/>
            <a:ahLst/>
            <a:cxnLst>
              <a:cxn ang="0">
                <a:pos x="wd2" y="hd2"/>
              </a:cxn>
              <a:cxn ang="5400000">
                <a:pos x="wd2" y="hd2"/>
              </a:cxn>
              <a:cxn ang="10800000">
                <a:pos x="wd2" y="hd2"/>
              </a:cxn>
              <a:cxn ang="16200000">
                <a:pos x="wd2" y="hd2"/>
              </a:cxn>
            </a:cxnLst>
            <a:rect l="0" t="0" r="r" b="b"/>
            <a:pathLst>
              <a:path w="21535" h="21600" fill="norm" stroke="1" extrusionOk="0">
                <a:moveTo>
                  <a:pt x="178" y="0"/>
                </a:moveTo>
                <a:cubicBezTo>
                  <a:pt x="80" y="0"/>
                  <a:pt x="0" y="72"/>
                  <a:pt x="0" y="162"/>
                </a:cubicBezTo>
                <a:lnTo>
                  <a:pt x="0" y="21438"/>
                </a:lnTo>
                <a:cubicBezTo>
                  <a:pt x="0" y="21528"/>
                  <a:pt x="80" y="21600"/>
                  <a:pt x="178" y="21600"/>
                </a:cubicBezTo>
                <a:lnTo>
                  <a:pt x="17891" y="21600"/>
                </a:lnTo>
                <a:cubicBezTo>
                  <a:pt x="17989" y="21600"/>
                  <a:pt x="18069" y="21528"/>
                  <a:pt x="18069" y="21438"/>
                </a:cubicBezTo>
                <a:lnTo>
                  <a:pt x="18069" y="10414"/>
                </a:lnTo>
                <a:lnTo>
                  <a:pt x="13054" y="15043"/>
                </a:lnTo>
                <a:cubicBezTo>
                  <a:pt x="12867" y="15216"/>
                  <a:pt x="12647" y="15358"/>
                  <a:pt x="12407" y="15463"/>
                </a:cubicBezTo>
                <a:lnTo>
                  <a:pt x="8385" y="17111"/>
                </a:lnTo>
                <a:cubicBezTo>
                  <a:pt x="8235" y="17177"/>
                  <a:pt x="8078" y="17032"/>
                  <a:pt x="8149" y="16892"/>
                </a:cubicBezTo>
                <a:lnTo>
                  <a:pt x="9963" y="13105"/>
                </a:lnTo>
                <a:cubicBezTo>
                  <a:pt x="10077" y="12882"/>
                  <a:pt x="10231" y="12679"/>
                  <a:pt x="10420" y="12504"/>
                </a:cubicBezTo>
                <a:lnTo>
                  <a:pt x="17644" y="5837"/>
                </a:lnTo>
                <a:lnTo>
                  <a:pt x="11926" y="5837"/>
                </a:lnTo>
                <a:cubicBezTo>
                  <a:pt x="11828" y="5837"/>
                  <a:pt x="11748" y="5765"/>
                  <a:pt x="11748" y="5674"/>
                </a:cubicBezTo>
                <a:lnTo>
                  <a:pt x="11748" y="58"/>
                </a:lnTo>
                <a:cubicBezTo>
                  <a:pt x="11748" y="26"/>
                  <a:pt x="11720" y="0"/>
                  <a:pt x="11685" y="0"/>
                </a:cubicBezTo>
                <a:lnTo>
                  <a:pt x="178" y="0"/>
                </a:lnTo>
                <a:close/>
                <a:moveTo>
                  <a:pt x="12563" y="86"/>
                </a:moveTo>
                <a:cubicBezTo>
                  <a:pt x="12541" y="94"/>
                  <a:pt x="12525" y="114"/>
                  <a:pt x="12525" y="140"/>
                </a:cubicBezTo>
                <a:lnTo>
                  <a:pt x="12525" y="4958"/>
                </a:lnTo>
                <a:cubicBezTo>
                  <a:pt x="12525" y="5048"/>
                  <a:pt x="12605" y="5120"/>
                  <a:pt x="12703" y="5120"/>
                </a:cubicBezTo>
                <a:lnTo>
                  <a:pt x="17917" y="5120"/>
                </a:lnTo>
                <a:cubicBezTo>
                  <a:pt x="17974" y="5120"/>
                  <a:pt x="18001" y="5058"/>
                  <a:pt x="17962" y="5021"/>
                </a:cubicBezTo>
                <a:lnTo>
                  <a:pt x="12632" y="99"/>
                </a:lnTo>
                <a:cubicBezTo>
                  <a:pt x="12612" y="81"/>
                  <a:pt x="12585" y="78"/>
                  <a:pt x="12563" y="86"/>
                </a:cubicBezTo>
                <a:close/>
                <a:moveTo>
                  <a:pt x="20172" y="4728"/>
                </a:moveTo>
                <a:cubicBezTo>
                  <a:pt x="20023" y="4734"/>
                  <a:pt x="19872" y="4794"/>
                  <a:pt x="19753" y="4903"/>
                </a:cubicBezTo>
                <a:lnTo>
                  <a:pt x="18916" y="5676"/>
                </a:lnTo>
                <a:cubicBezTo>
                  <a:pt x="18892" y="5699"/>
                  <a:pt x="18892" y="5736"/>
                  <a:pt x="18916" y="5758"/>
                </a:cubicBezTo>
                <a:lnTo>
                  <a:pt x="20419" y="7147"/>
                </a:lnTo>
                <a:cubicBezTo>
                  <a:pt x="20443" y="7170"/>
                  <a:pt x="20483" y="7170"/>
                  <a:pt x="20508" y="7147"/>
                </a:cubicBezTo>
                <a:lnTo>
                  <a:pt x="21345" y="6372"/>
                </a:lnTo>
                <a:cubicBezTo>
                  <a:pt x="21583" y="6154"/>
                  <a:pt x="21600" y="5815"/>
                  <a:pt x="21383" y="5615"/>
                </a:cubicBezTo>
                <a:lnTo>
                  <a:pt x="20576" y="4868"/>
                </a:lnTo>
                <a:cubicBezTo>
                  <a:pt x="20468" y="4768"/>
                  <a:pt x="20321" y="4722"/>
                  <a:pt x="20172" y="4728"/>
                </a:cubicBezTo>
                <a:close/>
                <a:moveTo>
                  <a:pt x="18322" y="6249"/>
                </a:moveTo>
                <a:cubicBezTo>
                  <a:pt x="18306" y="6249"/>
                  <a:pt x="18290" y="6255"/>
                  <a:pt x="18277" y="6266"/>
                </a:cubicBezTo>
                <a:lnTo>
                  <a:pt x="11222" y="12779"/>
                </a:lnTo>
                <a:cubicBezTo>
                  <a:pt x="11198" y="12801"/>
                  <a:pt x="11198" y="12838"/>
                  <a:pt x="11222" y="12861"/>
                </a:cubicBezTo>
                <a:lnTo>
                  <a:pt x="12727" y="14249"/>
                </a:lnTo>
                <a:cubicBezTo>
                  <a:pt x="12751" y="14272"/>
                  <a:pt x="12789" y="14272"/>
                  <a:pt x="12814" y="14249"/>
                </a:cubicBezTo>
                <a:lnTo>
                  <a:pt x="19869" y="7737"/>
                </a:lnTo>
                <a:cubicBezTo>
                  <a:pt x="19893" y="7714"/>
                  <a:pt x="19893" y="7677"/>
                  <a:pt x="19869" y="7655"/>
                </a:cubicBezTo>
                <a:lnTo>
                  <a:pt x="18366" y="6266"/>
                </a:lnTo>
                <a:cubicBezTo>
                  <a:pt x="18354" y="6255"/>
                  <a:pt x="18338" y="6249"/>
                  <a:pt x="18322" y="6249"/>
                </a:cubicBezTo>
                <a:close/>
                <a:moveTo>
                  <a:pt x="10691" y="13419"/>
                </a:moveTo>
                <a:cubicBezTo>
                  <a:pt x="10671" y="13422"/>
                  <a:pt x="10653" y="13432"/>
                  <a:pt x="10644" y="13451"/>
                </a:cubicBezTo>
                <a:lnTo>
                  <a:pt x="9401" y="15879"/>
                </a:lnTo>
                <a:cubicBezTo>
                  <a:pt x="9375" y="15929"/>
                  <a:pt x="9430" y="15979"/>
                  <a:pt x="9483" y="15955"/>
                </a:cubicBezTo>
                <a:lnTo>
                  <a:pt x="12114" y="14808"/>
                </a:lnTo>
                <a:cubicBezTo>
                  <a:pt x="12154" y="14790"/>
                  <a:pt x="12161" y="14741"/>
                  <a:pt x="12130" y="14712"/>
                </a:cubicBezTo>
                <a:lnTo>
                  <a:pt x="10745" y="13434"/>
                </a:lnTo>
                <a:cubicBezTo>
                  <a:pt x="10730" y="13420"/>
                  <a:pt x="10710" y="13416"/>
                  <a:pt x="10691" y="13419"/>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Ça c’est pour donner…"/>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donner</a:t>
            </a:r>
          </a:p>
          <a:p>
            <a:pPr algn="just">
              <a:spcBef>
                <a:spcPts val="0"/>
              </a:spcBef>
              <a:defRPr sz="6600">
                <a:solidFill>
                  <a:srgbClr val="53697A"/>
                </a:solidFill>
                <a:latin typeface="Open Sans Bold"/>
                <a:ea typeface="Open Sans Bold"/>
                <a:cs typeface="Open Sans Bold"/>
                <a:sym typeface="Open Sans Bold"/>
              </a:defRPr>
            </a:pPr>
            <a:r>
              <a:t>une statistique</a:t>
            </a:r>
          </a:p>
          <a:p>
            <a:pPr algn="just">
              <a:spcBef>
                <a:spcPts val="0"/>
              </a:spcBef>
              <a:defRPr sz="6600">
                <a:solidFill>
                  <a:srgbClr val="53697A"/>
                </a:solidFill>
                <a:latin typeface="Open Sans Bold"/>
                <a:ea typeface="Open Sans Bold"/>
                <a:cs typeface="Open Sans Bold"/>
                <a:sym typeface="Open Sans Bold"/>
              </a:defRPr>
            </a:pPr>
            <a:r>
              <a:t>en mettant bien</a:t>
            </a:r>
          </a:p>
          <a:p>
            <a:pPr algn="just">
              <a:spcBef>
                <a:spcPts val="0"/>
              </a:spcBef>
              <a:defRPr sz="6600">
                <a:solidFill>
                  <a:srgbClr val="53697A"/>
                </a:solidFill>
                <a:latin typeface="Open Sans Bold"/>
                <a:ea typeface="Open Sans Bold"/>
                <a:cs typeface="Open Sans Bold"/>
                <a:sym typeface="Open Sans Bold"/>
              </a:defRPr>
            </a:pPr>
            <a:r>
              <a:t>la source en bas à gauche</a:t>
            </a:r>
          </a:p>
        </p:txBody>
      </p:sp>
      <p:sp>
        <p:nvSpPr>
          <p:cNvPr id="18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90" name="Nuages de points"/>
          <p:cNvSpPr/>
          <p:nvPr/>
        </p:nvSpPr>
        <p:spPr>
          <a:xfrm>
            <a:off x="16256399" y="6072135"/>
            <a:ext cx="6075521" cy="6059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6"/>
                </a:lnTo>
                <a:cubicBezTo>
                  <a:pt x="0" y="21513"/>
                  <a:pt x="87" y="21600"/>
                  <a:pt x="194" y="21600"/>
                </a:cubicBezTo>
                <a:lnTo>
                  <a:pt x="21406" y="21600"/>
                </a:lnTo>
                <a:cubicBezTo>
                  <a:pt x="21513" y="21600"/>
                  <a:pt x="21600" y="21513"/>
                  <a:pt x="21600" y="21406"/>
                </a:cubicBezTo>
                <a:lnTo>
                  <a:pt x="21600" y="20822"/>
                </a:lnTo>
                <a:cubicBezTo>
                  <a:pt x="21600" y="20715"/>
                  <a:pt x="21513" y="20628"/>
                  <a:pt x="21406" y="20628"/>
                </a:cubicBezTo>
                <a:lnTo>
                  <a:pt x="1163" y="20628"/>
                </a:lnTo>
                <a:cubicBezTo>
                  <a:pt x="1056" y="20628"/>
                  <a:pt x="970" y="20541"/>
                  <a:pt x="970" y="20434"/>
                </a:cubicBezTo>
                <a:lnTo>
                  <a:pt x="970" y="194"/>
                </a:lnTo>
                <a:cubicBezTo>
                  <a:pt x="970" y="87"/>
                  <a:pt x="883" y="0"/>
                  <a:pt x="776" y="0"/>
                </a:cubicBezTo>
                <a:lnTo>
                  <a:pt x="194" y="0"/>
                </a:lnTo>
                <a:close/>
                <a:moveTo>
                  <a:pt x="14855" y="4365"/>
                </a:moveTo>
                <a:cubicBezTo>
                  <a:pt x="14545" y="4365"/>
                  <a:pt x="14235" y="4483"/>
                  <a:pt x="13998" y="4721"/>
                </a:cubicBezTo>
                <a:cubicBezTo>
                  <a:pt x="13525" y="5195"/>
                  <a:pt x="13525" y="5964"/>
                  <a:pt x="13998" y="6439"/>
                </a:cubicBezTo>
                <a:cubicBezTo>
                  <a:pt x="14472" y="6913"/>
                  <a:pt x="15239" y="6913"/>
                  <a:pt x="15712" y="6439"/>
                </a:cubicBezTo>
                <a:cubicBezTo>
                  <a:pt x="16185" y="5964"/>
                  <a:pt x="16185" y="5195"/>
                  <a:pt x="15712" y="4721"/>
                </a:cubicBezTo>
                <a:cubicBezTo>
                  <a:pt x="15475" y="4483"/>
                  <a:pt x="15165" y="4365"/>
                  <a:pt x="14855" y="4365"/>
                </a:cubicBezTo>
                <a:close/>
                <a:moveTo>
                  <a:pt x="4336" y="6020"/>
                </a:moveTo>
                <a:cubicBezTo>
                  <a:pt x="4026" y="6020"/>
                  <a:pt x="3716" y="6139"/>
                  <a:pt x="3479" y="6376"/>
                </a:cubicBezTo>
                <a:cubicBezTo>
                  <a:pt x="3006" y="6851"/>
                  <a:pt x="3006" y="7620"/>
                  <a:pt x="3479" y="8095"/>
                </a:cubicBezTo>
                <a:cubicBezTo>
                  <a:pt x="3953" y="8569"/>
                  <a:pt x="4720" y="8569"/>
                  <a:pt x="5193" y="8095"/>
                </a:cubicBezTo>
                <a:cubicBezTo>
                  <a:pt x="5666" y="7620"/>
                  <a:pt x="5666" y="6851"/>
                  <a:pt x="5193" y="6376"/>
                </a:cubicBezTo>
                <a:cubicBezTo>
                  <a:pt x="4956" y="6139"/>
                  <a:pt x="4646" y="6020"/>
                  <a:pt x="4336" y="6020"/>
                </a:cubicBezTo>
                <a:close/>
                <a:moveTo>
                  <a:pt x="9154" y="9823"/>
                </a:moveTo>
                <a:cubicBezTo>
                  <a:pt x="8844" y="9823"/>
                  <a:pt x="8534" y="9942"/>
                  <a:pt x="8297" y="10179"/>
                </a:cubicBezTo>
                <a:cubicBezTo>
                  <a:pt x="7824" y="10653"/>
                  <a:pt x="7824" y="11422"/>
                  <a:pt x="8297" y="11897"/>
                </a:cubicBezTo>
                <a:cubicBezTo>
                  <a:pt x="8770" y="12372"/>
                  <a:pt x="9537" y="12372"/>
                  <a:pt x="10011" y="11897"/>
                </a:cubicBezTo>
                <a:cubicBezTo>
                  <a:pt x="10484" y="11422"/>
                  <a:pt x="10484" y="10653"/>
                  <a:pt x="10011" y="10179"/>
                </a:cubicBezTo>
                <a:cubicBezTo>
                  <a:pt x="9774" y="9942"/>
                  <a:pt x="9464" y="9823"/>
                  <a:pt x="9154" y="9823"/>
                </a:cubicBezTo>
                <a:close/>
                <a:moveTo>
                  <a:pt x="16522" y="12697"/>
                </a:moveTo>
                <a:cubicBezTo>
                  <a:pt x="16211" y="12697"/>
                  <a:pt x="15901" y="12816"/>
                  <a:pt x="15665" y="13053"/>
                </a:cubicBezTo>
                <a:cubicBezTo>
                  <a:pt x="15191" y="13528"/>
                  <a:pt x="15191" y="14297"/>
                  <a:pt x="15665" y="14771"/>
                </a:cubicBezTo>
                <a:cubicBezTo>
                  <a:pt x="16138" y="15246"/>
                  <a:pt x="16905" y="15246"/>
                  <a:pt x="17378" y="14771"/>
                </a:cubicBezTo>
                <a:cubicBezTo>
                  <a:pt x="17852" y="14297"/>
                  <a:pt x="17852" y="13528"/>
                  <a:pt x="17378" y="13053"/>
                </a:cubicBezTo>
                <a:cubicBezTo>
                  <a:pt x="17142" y="12816"/>
                  <a:pt x="16832" y="12697"/>
                  <a:pt x="16522" y="12697"/>
                </a:cubicBezTo>
                <a:close/>
                <a:moveTo>
                  <a:pt x="6257" y="15838"/>
                </a:moveTo>
                <a:cubicBezTo>
                  <a:pt x="5947" y="15838"/>
                  <a:pt x="5637" y="15957"/>
                  <a:pt x="5400" y="16194"/>
                </a:cubicBezTo>
                <a:cubicBezTo>
                  <a:pt x="4927" y="16669"/>
                  <a:pt x="4927" y="17438"/>
                  <a:pt x="5400" y="17912"/>
                </a:cubicBezTo>
                <a:cubicBezTo>
                  <a:pt x="5873" y="18387"/>
                  <a:pt x="6640" y="18387"/>
                  <a:pt x="7114" y="17912"/>
                </a:cubicBezTo>
                <a:cubicBezTo>
                  <a:pt x="7587" y="17438"/>
                  <a:pt x="7587" y="16669"/>
                  <a:pt x="7114" y="16194"/>
                </a:cubicBezTo>
                <a:cubicBezTo>
                  <a:pt x="6877" y="15957"/>
                  <a:pt x="6567" y="15838"/>
                  <a:pt x="6257" y="15838"/>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Là on va citer…"/>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va citer </a:t>
            </a:r>
          </a:p>
          <a:p>
            <a:pPr algn="just">
              <a:spcBef>
                <a:spcPts val="0"/>
              </a:spcBef>
              <a:defRPr sz="6600">
                <a:solidFill>
                  <a:srgbClr val="53697A"/>
                </a:solidFill>
                <a:latin typeface="Open Sans Bold"/>
                <a:ea typeface="Open Sans Bold"/>
                <a:cs typeface="Open Sans Bold"/>
                <a:sym typeface="Open Sans Bold"/>
              </a:defRPr>
            </a:pPr>
            <a:r>
              <a:t>plein de trucs,</a:t>
            </a:r>
          </a:p>
          <a:p>
            <a:pPr algn="just">
              <a:spcBef>
                <a:spcPts val="0"/>
              </a:spcBef>
              <a:defRPr sz="6600">
                <a:solidFill>
                  <a:srgbClr val="53697A"/>
                </a:solidFill>
                <a:latin typeface="Open Sans Bold"/>
                <a:ea typeface="Open Sans Bold"/>
                <a:cs typeface="Open Sans Bold"/>
                <a:sym typeface="Open Sans Bold"/>
              </a:defRPr>
            </a:pPr>
            <a:r>
              <a:t>faut bien écouter</a:t>
            </a:r>
          </a:p>
        </p:txBody>
      </p:sp>
      <p:sp>
        <p:nvSpPr>
          <p:cNvPr id="195"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96" name="Scrutin"/>
          <p:cNvSpPr/>
          <p:nvPr/>
        </p:nvSpPr>
        <p:spPr>
          <a:xfrm>
            <a:off x="17944904" y="6028732"/>
            <a:ext cx="4525862" cy="6028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36"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37"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821531">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38" name="image1.png" descr="image1.png"/>
          <p:cNvPicPr>
            <a:picLocks noChangeAspect="1"/>
          </p:cNvPicPr>
          <p:nvPr/>
        </p:nvPicPr>
        <p:blipFill>
          <a:blip r:embed="rId3">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Ça c’est pour dire…"/>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sur la santé</a:t>
            </a:r>
          </a:p>
        </p:txBody>
      </p:sp>
      <p:sp>
        <p:nvSpPr>
          <p:cNvPr id="201"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02" name="Trousse de médecin"/>
          <p:cNvSpPr/>
          <p:nvPr/>
        </p:nvSpPr>
        <p:spPr>
          <a:xfrm>
            <a:off x="15990369" y="7076061"/>
            <a:ext cx="6502401" cy="4605614"/>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8971" y="0"/>
                </a:moveTo>
                <a:cubicBezTo>
                  <a:pt x="7949" y="0"/>
                  <a:pt x="7117" y="1174"/>
                  <a:pt x="7117" y="2618"/>
                </a:cubicBezTo>
                <a:lnTo>
                  <a:pt x="7117" y="3719"/>
                </a:lnTo>
                <a:lnTo>
                  <a:pt x="3863" y="3719"/>
                </a:lnTo>
                <a:cubicBezTo>
                  <a:pt x="3037" y="3719"/>
                  <a:pt x="2340" y="4585"/>
                  <a:pt x="2231" y="5742"/>
                </a:cubicBezTo>
                <a:cubicBezTo>
                  <a:pt x="1931" y="8925"/>
                  <a:pt x="1024" y="10999"/>
                  <a:pt x="459" y="12020"/>
                </a:cubicBezTo>
                <a:cubicBezTo>
                  <a:pt x="157" y="12564"/>
                  <a:pt x="-7" y="13234"/>
                  <a:pt x="1" y="13926"/>
                </a:cubicBezTo>
                <a:cubicBezTo>
                  <a:pt x="14" y="15171"/>
                  <a:pt x="31" y="17193"/>
                  <a:pt x="19" y="18830"/>
                </a:cubicBezTo>
                <a:lnTo>
                  <a:pt x="21565" y="18830"/>
                </a:lnTo>
                <a:cubicBezTo>
                  <a:pt x="21553" y="17193"/>
                  <a:pt x="21572" y="15171"/>
                  <a:pt x="21585" y="13926"/>
                </a:cubicBezTo>
                <a:cubicBezTo>
                  <a:pt x="21593" y="13234"/>
                  <a:pt x="21427" y="12564"/>
                  <a:pt x="21126" y="12020"/>
                </a:cubicBezTo>
                <a:cubicBezTo>
                  <a:pt x="20560" y="10999"/>
                  <a:pt x="19654" y="8925"/>
                  <a:pt x="19354" y="5742"/>
                </a:cubicBezTo>
                <a:cubicBezTo>
                  <a:pt x="19245" y="4585"/>
                  <a:pt x="18548" y="3719"/>
                  <a:pt x="17722" y="3719"/>
                </a:cubicBezTo>
                <a:lnTo>
                  <a:pt x="14467" y="3719"/>
                </a:lnTo>
                <a:lnTo>
                  <a:pt x="14467" y="2618"/>
                </a:lnTo>
                <a:cubicBezTo>
                  <a:pt x="14467" y="1174"/>
                  <a:pt x="13637" y="0"/>
                  <a:pt x="12615" y="0"/>
                </a:cubicBezTo>
                <a:lnTo>
                  <a:pt x="8971" y="0"/>
                </a:lnTo>
                <a:close/>
                <a:moveTo>
                  <a:pt x="8971" y="1580"/>
                </a:moveTo>
                <a:lnTo>
                  <a:pt x="12615" y="1580"/>
                </a:lnTo>
                <a:cubicBezTo>
                  <a:pt x="13020" y="1580"/>
                  <a:pt x="13349" y="2045"/>
                  <a:pt x="13349" y="2618"/>
                </a:cubicBezTo>
                <a:lnTo>
                  <a:pt x="13349" y="3719"/>
                </a:lnTo>
                <a:lnTo>
                  <a:pt x="8235" y="3719"/>
                </a:lnTo>
                <a:lnTo>
                  <a:pt x="8235" y="2618"/>
                </a:lnTo>
                <a:cubicBezTo>
                  <a:pt x="8235" y="2045"/>
                  <a:pt x="8566" y="1580"/>
                  <a:pt x="8971" y="1580"/>
                </a:cubicBezTo>
                <a:close/>
                <a:moveTo>
                  <a:pt x="7117" y="4938"/>
                </a:moveTo>
                <a:lnTo>
                  <a:pt x="7117" y="5744"/>
                </a:lnTo>
                <a:cubicBezTo>
                  <a:pt x="6962" y="6063"/>
                  <a:pt x="6876" y="6418"/>
                  <a:pt x="6876" y="6784"/>
                </a:cubicBezTo>
                <a:cubicBezTo>
                  <a:pt x="6876" y="7471"/>
                  <a:pt x="7173" y="8124"/>
                  <a:pt x="7676" y="8555"/>
                </a:cubicBezTo>
                <a:cubicBezTo>
                  <a:pt x="8179" y="8124"/>
                  <a:pt x="8476" y="7471"/>
                  <a:pt x="8476" y="6784"/>
                </a:cubicBezTo>
                <a:cubicBezTo>
                  <a:pt x="8476" y="6418"/>
                  <a:pt x="8391" y="6063"/>
                  <a:pt x="8235" y="5744"/>
                </a:cubicBezTo>
                <a:lnTo>
                  <a:pt x="8235" y="4938"/>
                </a:lnTo>
                <a:cubicBezTo>
                  <a:pt x="8630" y="5443"/>
                  <a:pt x="8855" y="6096"/>
                  <a:pt x="8855" y="6784"/>
                </a:cubicBezTo>
                <a:cubicBezTo>
                  <a:pt x="8855" y="7711"/>
                  <a:pt x="8448" y="8577"/>
                  <a:pt x="7767" y="9100"/>
                </a:cubicBezTo>
                <a:lnTo>
                  <a:pt x="7676" y="9169"/>
                </a:lnTo>
                <a:lnTo>
                  <a:pt x="7585" y="9100"/>
                </a:lnTo>
                <a:cubicBezTo>
                  <a:pt x="6904" y="8577"/>
                  <a:pt x="6497" y="7711"/>
                  <a:pt x="6497" y="6784"/>
                </a:cubicBezTo>
                <a:cubicBezTo>
                  <a:pt x="6497" y="6096"/>
                  <a:pt x="6722" y="5443"/>
                  <a:pt x="7117" y="4938"/>
                </a:cubicBezTo>
                <a:close/>
                <a:moveTo>
                  <a:pt x="13349" y="4938"/>
                </a:moveTo>
                <a:lnTo>
                  <a:pt x="13349" y="5744"/>
                </a:lnTo>
                <a:cubicBezTo>
                  <a:pt x="13194" y="6063"/>
                  <a:pt x="13108" y="6418"/>
                  <a:pt x="13108" y="6784"/>
                </a:cubicBezTo>
                <a:cubicBezTo>
                  <a:pt x="13108" y="7471"/>
                  <a:pt x="13406" y="8124"/>
                  <a:pt x="13908" y="8555"/>
                </a:cubicBezTo>
                <a:cubicBezTo>
                  <a:pt x="14411" y="8124"/>
                  <a:pt x="14708" y="7471"/>
                  <a:pt x="14708" y="6784"/>
                </a:cubicBezTo>
                <a:cubicBezTo>
                  <a:pt x="14708" y="6418"/>
                  <a:pt x="14623" y="6063"/>
                  <a:pt x="14467" y="5744"/>
                </a:cubicBezTo>
                <a:lnTo>
                  <a:pt x="14467" y="4938"/>
                </a:lnTo>
                <a:cubicBezTo>
                  <a:pt x="14862" y="5443"/>
                  <a:pt x="15087" y="6096"/>
                  <a:pt x="15087" y="6784"/>
                </a:cubicBezTo>
                <a:cubicBezTo>
                  <a:pt x="15087" y="7711"/>
                  <a:pt x="14681" y="8577"/>
                  <a:pt x="13999" y="9100"/>
                </a:cubicBezTo>
                <a:lnTo>
                  <a:pt x="13908" y="9169"/>
                </a:lnTo>
                <a:lnTo>
                  <a:pt x="13817" y="9100"/>
                </a:lnTo>
                <a:cubicBezTo>
                  <a:pt x="13136" y="8577"/>
                  <a:pt x="12729" y="7711"/>
                  <a:pt x="12729" y="6784"/>
                </a:cubicBezTo>
                <a:cubicBezTo>
                  <a:pt x="12729" y="6096"/>
                  <a:pt x="12954" y="5443"/>
                  <a:pt x="13349" y="4938"/>
                </a:cubicBezTo>
                <a:close/>
                <a:moveTo>
                  <a:pt x="10792" y="9787"/>
                </a:moveTo>
                <a:cubicBezTo>
                  <a:pt x="12104" y="9787"/>
                  <a:pt x="13167" y="11289"/>
                  <a:pt x="13167" y="13143"/>
                </a:cubicBezTo>
                <a:cubicBezTo>
                  <a:pt x="13167" y="14996"/>
                  <a:pt x="12104" y="16498"/>
                  <a:pt x="10792" y="16498"/>
                </a:cubicBezTo>
                <a:cubicBezTo>
                  <a:pt x="9480" y="16498"/>
                  <a:pt x="8417" y="14996"/>
                  <a:pt x="8417" y="13143"/>
                </a:cubicBezTo>
                <a:cubicBezTo>
                  <a:pt x="8417" y="11289"/>
                  <a:pt x="9480" y="9787"/>
                  <a:pt x="10792" y="9787"/>
                </a:cubicBezTo>
                <a:close/>
                <a:moveTo>
                  <a:pt x="10177" y="10844"/>
                </a:moveTo>
                <a:lnTo>
                  <a:pt x="10177" y="12274"/>
                </a:lnTo>
                <a:lnTo>
                  <a:pt x="9165" y="12274"/>
                </a:lnTo>
                <a:lnTo>
                  <a:pt x="9165" y="14011"/>
                </a:lnTo>
                <a:lnTo>
                  <a:pt x="10177" y="14011"/>
                </a:lnTo>
                <a:lnTo>
                  <a:pt x="10177" y="15444"/>
                </a:lnTo>
                <a:lnTo>
                  <a:pt x="11407" y="15444"/>
                </a:lnTo>
                <a:lnTo>
                  <a:pt x="11407" y="14011"/>
                </a:lnTo>
                <a:lnTo>
                  <a:pt x="12421" y="14011"/>
                </a:lnTo>
                <a:lnTo>
                  <a:pt x="12421" y="12274"/>
                </a:lnTo>
                <a:lnTo>
                  <a:pt x="11407" y="12274"/>
                </a:lnTo>
                <a:lnTo>
                  <a:pt x="11407" y="10844"/>
                </a:lnTo>
                <a:lnTo>
                  <a:pt x="10177" y="10844"/>
                </a:lnTo>
                <a:close/>
                <a:moveTo>
                  <a:pt x="19" y="19442"/>
                </a:moveTo>
                <a:cubicBezTo>
                  <a:pt x="80" y="20646"/>
                  <a:pt x="790" y="21600"/>
                  <a:pt x="1661" y="21600"/>
                </a:cubicBezTo>
                <a:lnTo>
                  <a:pt x="19923" y="21600"/>
                </a:lnTo>
                <a:cubicBezTo>
                  <a:pt x="20794" y="21600"/>
                  <a:pt x="21505" y="20646"/>
                  <a:pt x="21565" y="19442"/>
                </a:cubicBezTo>
                <a:lnTo>
                  <a:pt x="19" y="19442"/>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autre truc </a:t>
            </a:r>
          </a:p>
          <a:p>
            <a:pPr algn="just">
              <a:spcBef>
                <a:spcPts val="0"/>
              </a:spcBef>
              <a:defRPr sz="6600">
                <a:solidFill>
                  <a:srgbClr val="53697A"/>
                </a:solidFill>
                <a:latin typeface="Open Sans Bold"/>
                <a:ea typeface="Open Sans Bold"/>
                <a:cs typeface="Open Sans Bold"/>
                <a:sym typeface="Open Sans Bold"/>
              </a:defRPr>
            </a:pPr>
            <a:r>
              <a:t>sur la santé</a:t>
            </a:r>
          </a:p>
        </p:txBody>
      </p:sp>
      <p:sp>
        <p:nvSpPr>
          <p:cNvPr id="20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08" name="Croix de vie"/>
          <p:cNvSpPr/>
          <p:nvPr/>
        </p:nvSpPr>
        <p:spPr>
          <a:xfrm>
            <a:off x="17000937" y="6469650"/>
            <a:ext cx="5935816" cy="5935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8005" y="3400"/>
                </a:moveTo>
                <a:lnTo>
                  <a:pt x="13596" y="3400"/>
                </a:lnTo>
                <a:lnTo>
                  <a:pt x="13596" y="8006"/>
                </a:lnTo>
                <a:lnTo>
                  <a:pt x="18201" y="8006"/>
                </a:lnTo>
                <a:lnTo>
                  <a:pt x="18201" y="13595"/>
                </a:lnTo>
                <a:lnTo>
                  <a:pt x="13596" y="13595"/>
                </a:lnTo>
                <a:lnTo>
                  <a:pt x="13596" y="18201"/>
                </a:lnTo>
                <a:lnTo>
                  <a:pt x="8005" y="18201"/>
                </a:lnTo>
                <a:lnTo>
                  <a:pt x="8005" y="13595"/>
                </a:lnTo>
                <a:lnTo>
                  <a:pt x="3400" y="13595"/>
                </a:lnTo>
                <a:lnTo>
                  <a:pt x="3400" y="8006"/>
                </a:lnTo>
                <a:lnTo>
                  <a:pt x="8005" y="8006"/>
                </a:lnTo>
                <a:lnTo>
                  <a:pt x="8005" y="3400"/>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dernier truc </a:t>
            </a:r>
          </a:p>
          <a:p>
            <a:pPr algn="just">
              <a:spcBef>
                <a:spcPts val="0"/>
              </a:spcBef>
              <a:defRPr sz="6600">
                <a:solidFill>
                  <a:srgbClr val="53697A"/>
                </a:solidFill>
                <a:latin typeface="Open Sans Bold"/>
                <a:ea typeface="Open Sans Bold"/>
                <a:cs typeface="Open Sans Bold"/>
                <a:sym typeface="Open Sans Bold"/>
              </a:defRPr>
            </a:pPr>
            <a:r>
              <a:t>sur la santé</a:t>
            </a:r>
          </a:p>
        </p:txBody>
      </p:sp>
      <p:sp>
        <p:nvSpPr>
          <p:cNvPr id="213"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14" name="Hôpital"/>
          <p:cNvSpPr/>
          <p:nvPr/>
        </p:nvSpPr>
        <p:spPr>
          <a:xfrm>
            <a:off x="15921344" y="6661222"/>
            <a:ext cx="6502401" cy="5080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intelligent</a:t>
            </a:r>
          </a:p>
          <a:p>
            <a:pPr algn="just">
              <a:spcBef>
                <a:spcPts val="0"/>
              </a:spcBef>
              <a:defRPr sz="6600">
                <a:solidFill>
                  <a:srgbClr val="53697A"/>
                </a:solidFill>
                <a:latin typeface="Open Sans Bold"/>
                <a:ea typeface="Open Sans Bold"/>
                <a:cs typeface="Open Sans Bold"/>
                <a:sym typeface="Open Sans Bold"/>
              </a:defRPr>
            </a:pPr>
            <a:r>
              <a:t>sur un texte officiel</a:t>
            </a:r>
          </a:p>
        </p:txBody>
      </p:sp>
      <p:sp>
        <p:nvSpPr>
          <p:cNvPr id="21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20" name="Palais de justice"/>
          <p:cNvSpPr/>
          <p:nvPr/>
        </p:nvSpPr>
        <p:spPr>
          <a:xfrm>
            <a:off x="16013377" y="5400720"/>
            <a:ext cx="6502401" cy="6502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Ça c’est pour dire…"/>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sur la loi</a:t>
            </a:r>
          </a:p>
        </p:txBody>
      </p:sp>
      <p:sp>
        <p:nvSpPr>
          <p:cNvPr id="225"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26" name="Balances"/>
          <p:cNvSpPr/>
          <p:nvPr/>
        </p:nvSpPr>
        <p:spPr>
          <a:xfrm>
            <a:off x="16283080" y="6335667"/>
            <a:ext cx="6771158" cy="5917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1" y="1187"/>
                </a:cubicBezTo>
                <a:cubicBezTo>
                  <a:pt x="9761" y="1611"/>
                  <a:pt x="9955" y="1983"/>
                  <a:pt x="10247" y="2193"/>
                </a:cubicBezTo>
                <a:lnTo>
                  <a:pt x="10247"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7" y="5860"/>
                </a:cubicBezTo>
                <a:lnTo>
                  <a:pt x="10247"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3" y="10139"/>
                </a:lnTo>
                <a:lnTo>
                  <a:pt x="11353"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3" y="2956"/>
                </a:cubicBezTo>
                <a:lnTo>
                  <a:pt x="11353"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que faut</a:t>
            </a:r>
          </a:p>
          <a:p>
            <a:pPr algn="just">
              <a:spcBef>
                <a:spcPts val="0"/>
              </a:spcBef>
              <a:defRPr sz="6600">
                <a:solidFill>
                  <a:srgbClr val="53697A"/>
                </a:solidFill>
                <a:latin typeface="Open Sans Bold"/>
                <a:ea typeface="Open Sans Bold"/>
                <a:cs typeface="Open Sans Bold"/>
                <a:sym typeface="Open Sans Bold"/>
              </a:defRPr>
            </a:pPr>
            <a:r>
              <a:t>pas le faire</a:t>
            </a:r>
          </a:p>
        </p:txBody>
      </p:sp>
      <p:sp>
        <p:nvSpPr>
          <p:cNvPr id="231"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32" name="Képi"/>
          <p:cNvSpPr/>
          <p:nvPr/>
        </p:nvSpPr>
        <p:spPr>
          <a:xfrm>
            <a:off x="16588592" y="7061274"/>
            <a:ext cx="6502400" cy="4699856"/>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que faut</a:t>
            </a:r>
          </a:p>
          <a:p>
            <a:pPr algn="just">
              <a:spcBef>
                <a:spcPts val="0"/>
              </a:spcBef>
              <a:defRPr sz="6600">
                <a:solidFill>
                  <a:srgbClr val="53697A"/>
                </a:solidFill>
                <a:latin typeface="Open Sans Bold"/>
                <a:ea typeface="Open Sans Bold"/>
                <a:cs typeface="Open Sans Bold"/>
                <a:sym typeface="Open Sans Bold"/>
              </a:defRPr>
            </a:pPr>
            <a:r>
              <a:t>vraiment pas le faire</a:t>
            </a:r>
          </a:p>
        </p:txBody>
      </p:sp>
      <p:sp>
        <p:nvSpPr>
          <p:cNvPr id="23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38" name="Menottes"/>
          <p:cNvSpPr/>
          <p:nvPr/>
        </p:nvSpPr>
        <p:spPr>
          <a:xfrm>
            <a:off x="16128421" y="7210965"/>
            <a:ext cx="6502401" cy="4411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62" y="0"/>
                </a:moveTo>
                <a:cubicBezTo>
                  <a:pt x="9294" y="0"/>
                  <a:pt x="8914" y="562"/>
                  <a:pt x="8914" y="1251"/>
                </a:cubicBezTo>
                <a:cubicBezTo>
                  <a:pt x="8914" y="1357"/>
                  <a:pt x="8923" y="1457"/>
                  <a:pt x="8940" y="1555"/>
                </a:cubicBezTo>
                <a:lnTo>
                  <a:pt x="7778" y="2483"/>
                </a:lnTo>
                <a:cubicBezTo>
                  <a:pt x="7676" y="2340"/>
                  <a:pt x="7548" y="2230"/>
                  <a:pt x="7402" y="2176"/>
                </a:cubicBezTo>
                <a:lnTo>
                  <a:pt x="7399" y="2176"/>
                </a:lnTo>
                <a:cubicBezTo>
                  <a:pt x="6945" y="2010"/>
                  <a:pt x="6483" y="2417"/>
                  <a:pt x="6371" y="3086"/>
                </a:cubicBezTo>
                <a:lnTo>
                  <a:pt x="6239" y="3868"/>
                </a:lnTo>
                <a:lnTo>
                  <a:pt x="5408" y="3584"/>
                </a:lnTo>
                <a:cubicBezTo>
                  <a:pt x="5215" y="3518"/>
                  <a:pt x="5019" y="3683"/>
                  <a:pt x="4960" y="3963"/>
                </a:cubicBezTo>
                <a:cubicBezTo>
                  <a:pt x="4814" y="4658"/>
                  <a:pt x="4514" y="5901"/>
                  <a:pt x="4132" y="6508"/>
                </a:cubicBezTo>
                <a:cubicBezTo>
                  <a:pt x="3584" y="7377"/>
                  <a:pt x="2732" y="8232"/>
                  <a:pt x="2286" y="8681"/>
                </a:cubicBezTo>
                <a:cubicBezTo>
                  <a:pt x="916" y="9899"/>
                  <a:pt x="0" y="12113"/>
                  <a:pt x="0" y="14643"/>
                </a:cubicBezTo>
                <a:cubicBezTo>
                  <a:pt x="0" y="18485"/>
                  <a:pt x="2112" y="21600"/>
                  <a:pt x="4718" y="21600"/>
                </a:cubicBezTo>
                <a:lnTo>
                  <a:pt x="4720" y="21598"/>
                </a:lnTo>
                <a:cubicBezTo>
                  <a:pt x="4726" y="21598"/>
                  <a:pt x="4732" y="21600"/>
                  <a:pt x="4739" y="21600"/>
                </a:cubicBezTo>
                <a:cubicBezTo>
                  <a:pt x="5116" y="21600"/>
                  <a:pt x="5432" y="21214"/>
                  <a:pt x="5515" y="20695"/>
                </a:cubicBezTo>
                <a:cubicBezTo>
                  <a:pt x="7444" y="20147"/>
                  <a:pt x="8902" y="17647"/>
                  <a:pt x="8902" y="14643"/>
                </a:cubicBezTo>
                <a:cubicBezTo>
                  <a:pt x="8902" y="14177"/>
                  <a:pt x="8866" y="13724"/>
                  <a:pt x="8799" y="13288"/>
                </a:cubicBezTo>
                <a:lnTo>
                  <a:pt x="9669" y="12111"/>
                </a:lnTo>
                <a:cubicBezTo>
                  <a:pt x="9722" y="12039"/>
                  <a:pt x="9724" y="11917"/>
                  <a:pt x="9672" y="11842"/>
                </a:cubicBezTo>
                <a:lnTo>
                  <a:pt x="8392" y="9995"/>
                </a:lnTo>
                <a:lnTo>
                  <a:pt x="9141" y="5441"/>
                </a:lnTo>
                <a:cubicBezTo>
                  <a:pt x="9190" y="5139"/>
                  <a:pt x="9062" y="4836"/>
                  <a:pt x="8857" y="4766"/>
                </a:cubicBezTo>
                <a:lnTo>
                  <a:pt x="7891" y="4434"/>
                </a:lnTo>
                <a:lnTo>
                  <a:pt x="8016" y="3689"/>
                </a:lnTo>
                <a:cubicBezTo>
                  <a:pt x="8050" y="3488"/>
                  <a:pt x="8049" y="3286"/>
                  <a:pt x="8018" y="3098"/>
                </a:cubicBezTo>
                <a:lnTo>
                  <a:pt x="9188" y="2168"/>
                </a:lnTo>
                <a:cubicBezTo>
                  <a:pt x="9339" y="2374"/>
                  <a:pt x="9540" y="2500"/>
                  <a:pt x="9762" y="2500"/>
                </a:cubicBezTo>
                <a:lnTo>
                  <a:pt x="11838" y="2500"/>
                </a:lnTo>
                <a:cubicBezTo>
                  <a:pt x="12060" y="2500"/>
                  <a:pt x="12260" y="2374"/>
                  <a:pt x="12412" y="2168"/>
                </a:cubicBezTo>
                <a:lnTo>
                  <a:pt x="13582" y="3098"/>
                </a:lnTo>
                <a:cubicBezTo>
                  <a:pt x="13551" y="3286"/>
                  <a:pt x="13548" y="3488"/>
                  <a:pt x="13582" y="3689"/>
                </a:cubicBezTo>
                <a:lnTo>
                  <a:pt x="13709" y="4434"/>
                </a:lnTo>
                <a:lnTo>
                  <a:pt x="12741" y="4766"/>
                </a:lnTo>
                <a:cubicBezTo>
                  <a:pt x="12536" y="4836"/>
                  <a:pt x="12409" y="5139"/>
                  <a:pt x="12459" y="5441"/>
                </a:cubicBezTo>
                <a:lnTo>
                  <a:pt x="13206" y="9995"/>
                </a:lnTo>
                <a:lnTo>
                  <a:pt x="11926" y="11842"/>
                </a:lnTo>
                <a:cubicBezTo>
                  <a:pt x="11874" y="11917"/>
                  <a:pt x="11876" y="12039"/>
                  <a:pt x="11930" y="12111"/>
                </a:cubicBezTo>
                <a:lnTo>
                  <a:pt x="12801" y="13288"/>
                </a:lnTo>
                <a:cubicBezTo>
                  <a:pt x="12734" y="13724"/>
                  <a:pt x="12697" y="14177"/>
                  <a:pt x="12697" y="14643"/>
                </a:cubicBezTo>
                <a:cubicBezTo>
                  <a:pt x="12697" y="17647"/>
                  <a:pt x="14156" y="20147"/>
                  <a:pt x="16085" y="20695"/>
                </a:cubicBezTo>
                <a:cubicBezTo>
                  <a:pt x="16168" y="21214"/>
                  <a:pt x="16484" y="21600"/>
                  <a:pt x="16861" y="21600"/>
                </a:cubicBezTo>
                <a:cubicBezTo>
                  <a:pt x="16868" y="21600"/>
                  <a:pt x="16873" y="21598"/>
                  <a:pt x="16880" y="21598"/>
                </a:cubicBezTo>
                <a:lnTo>
                  <a:pt x="16880" y="21600"/>
                </a:lnTo>
                <a:cubicBezTo>
                  <a:pt x="19486" y="21600"/>
                  <a:pt x="21600" y="18485"/>
                  <a:pt x="21600" y="14643"/>
                </a:cubicBezTo>
                <a:cubicBezTo>
                  <a:pt x="21600" y="12113"/>
                  <a:pt x="20684" y="9899"/>
                  <a:pt x="19313" y="8681"/>
                </a:cubicBezTo>
                <a:cubicBezTo>
                  <a:pt x="18868" y="8232"/>
                  <a:pt x="18016" y="7377"/>
                  <a:pt x="17468" y="6508"/>
                </a:cubicBezTo>
                <a:cubicBezTo>
                  <a:pt x="17086" y="5901"/>
                  <a:pt x="16786" y="4658"/>
                  <a:pt x="16640" y="3963"/>
                </a:cubicBezTo>
                <a:cubicBezTo>
                  <a:pt x="16581" y="3683"/>
                  <a:pt x="16385" y="3518"/>
                  <a:pt x="16191" y="3584"/>
                </a:cubicBezTo>
                <a:lnTo>
                  <a:pt x="15361" y="3868"/>
                </a:lnTo>
                <a:lnTo>
                  <a:pt x="15229" y="3086"/>
                </a:lnTo>
                <a:cubicBezTo>
                  <a:pt x="15116" y="2417"/>
                  <a:pt x="14654" y="2010"/>
                  <a:pt x="14201" y="2176"/>
                </a:cubicBezTo>
                <a:lnTo>
                  <a:pt x="14196" y="2176"/>
                </a:lnTo>
                <a:cubicBezTo>
                  <a:pt x="14050" y="2230"/>
                  <a:pt x="13924" y="2340"/>
                  <a:pt x="13822" y="2483"/>
                </a:cubicBezTo>
                <a:lnTo>
                  <a:pt x="12659" y="1555"/>
                </a:lnTo>
                <a:cubicBezTo>
                  <a:pt x="12675" y="1457"/>
                  <a:pt x="12686" y="1355"/>
                  <a:pt x="12686" y="1249"/>
                </a:cubicBezTo>
                <a:cubicBezTo>
                  <a:pt x="12686" y="560"/>
                  <a:pt x="12306" y="0"/>
                  <a:pt x="11838" y="0"/>
                </a:cubicBezTo>
                <a:lnTo>
                  <a:pt x="9762" y="0"/>
                </a:lnTo>
                <a:close/>
                <a:moveTo>
                  <a:pt x="9762" y="713"/>
                </a:moveTo>
                <a:lnTo>
                  <a:pt x="11838" y="713"/>
                </a:lnTo>
                <a:cubicBezTo>
                  <a:pt x="12026" y="713"/>
                  <a:pt x="12180" y="922"/>
                  <a:pt x="12200" y="1191"/>
                </a:cubicBezTo>
                <a:lnTo>
                  <a:pt x="11881" y="937"/>
                </a:lnTo>
                <a:cubicBezTo>
                  <a:pt x="11764" y="844"/>
                  <a:pt x="11617" y="909"/>
                  <a:pt x="11554" y="1082"/>
                </a:cubicBezTo>
                <a:cubicBezTo>
                  <a:pt x="11491" y="1255"/>
                  <a:pt x="11535" y="1469"/>
                  <a:pt x="11652" y="1563"/>
                </a:cubicBezTo>
                <a:lnTo>
                  <a:pt x="11918" y="1775"/>
                </a:lnTo>
                <a:cubicBezTo>
                  <a:pt x="11892" y="1783"/>
                  <a:pt x="11866" y="1790"/>
                  <a:pt x="11838" y="1790"/>
                </a:cubicBezTo>
                <a:lnTo>
                  <a:pt x="9762" y="1790"/>
                </a:lnTo>
                <a:cubicBezTo>
                  <a:pt x="9734" y="1790"/>
                  <a:pt x="9706" y="1783"/>
                  <a:pt x="9680" y="1775"/>
                </a:cubicBezTo>
                <a:lnTo>
                  <a:pt x="9948" y="1563"/>
                </a:lnTo>
                <a:cubicBezTo>
                  <a:pt x="10065" y="1469"/>
                  <a:pt x="10109" y="1255"/>
                  <a:pt x="10046" y="1082"/>
                </a:cubicBezTo>
                <a:cubicBezTo>
                  <a:pt x="9982" y="909"/>
                  <a:pt x="9835" y="844"/>
                  <a:pt x="9718" y="937"/>
                </a:cubicBezTo>
                <a:lnTo>
                  <a:pt x="9398" y="1191"/>
                </a:lnTo>
                <a:cubicBezTo>
                  <a:pt x="9418" y="922"/>
                  <a:pt x="9574" y="713"/>
                  <a:pt x="9762" y="713"/>
                </a:cubicBezTo>
                <a:close/>
                <a:moveTo>
                  <a:pt x="7135" y="2856"/>
                </a:moveTo>
                <a:cubicBezTo>
                  <a:pt x="7182" y="2845"/>
                  <a:pt x="7230" y="2847"/>
                  <a:pt x="7279" y="2864"/>
                </a:cubicBezTo>
                <a:lnTo>
                  <a:pt x="7282" y="2864"/>
                </a:lnTo>
                <a:cubicBezTo>
                  <a:pt x="7285" y="2865"/>
                  <a:pt x="7288" y="2868"/>
                  <a:pt x="7291" y="2869"/>
                </a:cubicBezTo>
                <a:lnTo>
                  <a:pt x="7086" y="3033"/>
                </a:lnTo>
                <a:cubicBezTo>
                  <a:pt x="6969" y="3127"/>
                  <a:pt x="6925" y="3342"/>
                  <a:pt x="6988" y="3514"/>
                </a:cubicBezTo>
                <a:cubicBezTo>
                  <a:pt x="7032" y="3634"/>
                  <a:pt x="7115" y="3701"/>
                  <a:pt x="7201" y="3701"/>
                </a:cubicBezTo>
                <a:cubicBezTo>
                  <a:pt x="7240" y="3701"/>
                  <a:pt x="7278" y="3688"/>
                  <a:pt x="7314" y="3659"/>
                </a:cubicBezTo>
                <a:lnTo>
                  <a:pt x="7555" y="3467"/>
                </a:lnTo>
                <a:cubicBezTo>
                  <a:pt x="7553" y="3484"/>
                  <a:pt x="7551" y="3500"/>
                  <a:pt x="7548" y="3517"/>
                </a:cubicBezTo>
                <a:lnTo>
                  <a:pt x="7421" y="4272"/>
                </a:lnTo>
                <a:lnTo>
                  <a:pt x="6709" y="4030"/>
                </a:lnTo>
                <a:lnTo>
                  <a:pt x="6839" y="3258"/>
                </a:lnTo>
                <a:cubicBezTo>
                  <a:pt x="6875" y="3043"/>
                  <a:pt x="6996" y="2890"/>
                  <a:pt x="7135" y="2856"/>
                </a:cubicBezTo>
                <a:close/>
                <a:moveTo>
                  <a:pt x="14465" y="2856"/>
                </a:moveTo>
                <a:cubicBezTo>
                  <a:pt x="14604" y="2890"/>
                  <a:pt x="14724" y="3043"/>
                  <a:pt x="14761" y="3258"/>
                </a:cubicBezTo>
                <a:lnTo>
                  <a:pt x="14889" y="4028"/>
                </a:lnTo>
                <a:lnTo>
                  <a:pt x="14179" y="4272"/>
                </a:lnTo>
                <a:lnTo>
                  <a:pt x="14050" y="3517"/>
                </a:lnTo>
                <a:cubicBezTo>
                  <a:pt x="14048" y="3500"/>
                  <a:pt x="14045" y="3484"/>
                  <a:pt x="14044" y="3467"/>
                </a:cubicBezTo>
                <a:lnTo>
                  <a:pt x="14284" y="3659"/>
                </a:lnTo>
                <a:cubicBezTo>
                  <a:pt x="14320" y="3688"/>
                  <a:pt x="14360" y="3701"/>
                  <a:pt x="14399" y="3701"/>
                </a:cubicBezTo>
                <a:cubicBezTo>
                  <a:pt x="14485" y="3701"/>
                  <a:pt x="14568" y="3634"/>
                  <a:pt x="14612" y="3514"/>
                </a:cubicBezTo>
                <a:cubicBezTo>
                  <a:pt x="14675" y="3342"/>
                  <a:pt x="14631" y="3127"/>
                  <a:pt x="14514" y="3033"/>
                </a:cubicBezTo>
                <a:lnTo>
                  <a:pt x="14309" y="2869"/>
                </a:lnTo>
                <a:cubicBezTo>
                  <a:pt x="14312" y="2868"/>
                  <a:pt x="14315" y="2865"/>
                  <a:pt x="14318" y="2864"/>
                </a:cubicBezTo>
                <a:lnTo>
                  <a:pt x="14321" y="2864"/>
                </a:lnTo>
                <a:cubicBezTo>
                  <a:pt x="14370" y="2847"/>
                  <a:pt x="14418" y="2845"/>
                  <a:pt x="14465" y="2856"/>
                </a:cubicBezTo>
                <a:close/>
                <a:moveTo>
                  <a:pt x="6499" y="6431"/>
                </a:moveTo>
                <a:cubicBezTo>
                  <a:pt x="6559" y="6418"/>
                  <a:pt x="6623" y="6423"/>
                  <a:pt x="6685" y="6448"/>
                </a:cubicBezTo>
                <a:cubicBezTo>
                  <a:pt x="6935" y="6547"/>
                  <a:pt x="7082" y="6923"/>
                  <a:pt x="7015" y="7291"/>
                </a:cubicBezTo>
                <a:cubicBezTo>
                  <a:pt x="6968" y="7548"/>
                  <a:pt x="6828" y="7733"/>
                  <a:pt x="6663" y="7787"/>
                </a:cubicBezTo>
                <a:lnTo>
                  <a:pt x="6602" y="8121"/>
                </a:lnTo>
                <a:cubicBezTo>
                  <a:pt x="6571" y="8294"/>
                  <a:pt x="6451" y="8396"/>
                  <a:pt x="6333" y="8350"/>
                </a:cubicBezTo>
                <a:cubicBezTo>
                  <a:pt x="6216" y="8303"/>
                  <a:pt x="6146" y="8124"/>
                  <a:pt x="6178" y="7951"/>
                </a:cubicBezTo>
                <a:lnTo>
                  <a:pt x="6239" y="7610"/>
                </a:lnTo>
                <a:cubicBezTo>
                  <a:pt x="6120" y="7441"/>
                  <a:pt x="6066" y="7185"/>
                  <a:pt x="6112" y="6934"/>
                </a:cubicBezTo>
                <a:cubicBezTo>
                  <a:pt x="6162" y="6659"/>
                  <a:pt x="6319" y="6468"/>
                  <a:pt x="6499" y="6431"/>
                </a:cubicBezTo>
                <a:close/>
                <a:moveTo>
                  <a:pt x="15101" y="6431"/>
                </a:moveTo>
                <a:cubicBezTo>
                  <a:pt x="15281" y="6468"/>
                  <a:pt x="15438" y="6659"/>
                  <a:pt x="15488" y="6934"/>
                </a:cubicBezTo>
                <a:cubicBezTo>
                  <a:pt x="15534" y="7185"/>
                  <a:pt x="15478" y="7441"/>
                  <a:pt x="15359" y="7610"/>
                </a:cubicBezTo>
                <a:lnTo>
                  <a:pt x="15422" y="7951"/>
                </a:lnTo>
                <a:cubicBezTo>
                  <a:pt x="15453" y="8124"/>
                  <a:pt x="15384" y="8304"/>
                  <a:pt x="15266" y="8350"/>
                </a:cubicBezTo>
                <a:cubicBezTo>
                  <a:pt x="15149" y="8396"/>
                  <a:pt x="15029" y="8294"/>
                  <a:pt x="14997" y="8121"/>
                </a:cubicBezTo>
                <a:lnTo>
                  <a:pt x="14937" y="7787"/>
                </a:lnTo>
                <a:cubicBezTo>
                  <a:pt x="14772" y="7733"/>
                  <a:pt x="14631" y="7548"/>
                  <a:pt x="14585" y="7291"/>
                </a:cubicBezTo>
                <a:cubicBezTo>
                  <a:pt x="14518" y="6923"/>
                  <a:pt x="14665" y="6547"/>
                  <a:pt x="14915" y="6448"/>
                </a:cubicBezTo>
                <a:cubicBezTo>
                  <a:pt x="14977" y="6423"/>
                  <a:pt x="15040" y="6418"/>
                  <a:pt x="15101" y="6431"/>
                </a:cubicBezTo>
                <a:close/>
                <a:moveTo>
                  <a:pt x="4720" y="10172"/>
                </a:moveTo>
                <a:cubicBezTo>
                  <a:pt x="6396" y="10172"/>
                  <a:pt x="7754" y="12174"/>
                  <a:pt x="7754" y="14643"/>
                </a:cubicBezTo>
                <a:cubicBezTo>
                  <a:pt x="7754" y="17113"/>
                  <a:pt x="6396" y="19115"/>
                  <a:pt x="4720" y="19115"/>
                </a:cubicBezTo>
                <a:cubicBezTo>
                  <a:pt x="3045" y="19115"/>
                  <a:pt x="1686" y="17113"/>
                  <a:pt x="1686" y="14643"/>
                </a:cubicBezTo>
                <a:cubicBezTo>
                  <a:pt x="1686" y="12174"/>
                  <a:pt x="3045" y="10172"/>
                  <a:pt x="4720" y="10172"/>
                </a:cubicBezTo>
                <a:close/>
                <a:moveTo>
                  <a:pt x="16880" y="10172"/>
                </a:moveTo>
                <a:cubicBezTo>
                  <a:pt x="18555" y="10172"/>
                  <a:pt x="19914" y="12174"/>
                  <a:pt x="19914" y="14643"/>
                </a:cubicBezTo>
                <a:cubicBezTo>
                  <a:pt x="19914" y="17113"/>
                  <a:pt x="18555" y="19115"/>
                  <a:pt x="16880" y="19115"/>
                </a:cubicBezTo>
                <a:cubicBezTo>
                  <a:pt x="15204" y="19115"/>
                  <a:pt x="13846" y="17113"/>
                  <a:pt x="13846" y="14643"/>
                </a:cubicBezTo>
                <a:cubicBezTo>
                  <a:pt x="13846" y="12174"/>
                  <a:pt x="15204" y="10172"/>
                  <a:pt x="16880" y="101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Ça c’est pour dire…"/>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qui va aider</a:t>
            </a:r>
          </a:p>
          <a:p>
            <a:pPr algn="just">
              <a:spcBef>
                <a:spcPts val="0"/>
              </a:spcBef>
              <a:defRPr sz="6600">
                <a:solidFill>
                  <a:srgbClr val="53697A"/>
                </a:solidFill>
                <a:latin typeface="Open Sans Bold"/>
                <a:ea typeface="Open Sans Bold"/>
                <a:cs typeface="Open Sans Bold"/>
                <a:sym typeface="Open Sans Bold"/>
              </a:defRPr>
            </a:pPr>
            <a:r>
              <a:t>à se repérer </a:t>
            </a:r>
          </a:p>
          <a:p>
            <a:pPr algn="just">
              <a:spcBef>
                <a:spcPts val="0"/>
              </a:spcBef>
              <a:defRPr sz="6600">
                <a:solidFill>
                  <a:srgbClr val="53697A"/>
                </a:solidFill>
                <a:latin typeface="Open Sans Bold"/>
                <a:ea typeface="Open Sans Bold"/>
                <a:cs typeface="Open Sans Bold"/>
                <a:sym typeface="Open Sans Bold"/>
              </a:defRPr>
            </a:pPr>
            <a:r>
              <a:t>ou à orienter</a:t>
            </a:r>
          </a:p>
        </p:txBody>
      </p:sp>
      <p:sp>
        <p:nvSpPr>
          <p:cNvPr id="243"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44" name="Boussole"/>
          <p:cNvSpPr/>
          <p:nvPr/>
        </p:nvSpPr>
        <p:spPr>
          <a:xfrm>
            <a:off x="16128421" y="5400720"/>
            <a:ext cx="6502401" cy="6502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Ça c’est pour parler…"/>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parler</a:t>
            </a:r>
          </a:p>
          <a:p>
            <a:pPr algn="just">
              <a:spcBef>
                <a:spcPts val="0"/>
              </a:spcBef>
              <a:defRPr sz="6600">
                <a:solidFill>
                  <a:srgbClr val="53697A"/>
                </a:solidFill>
                <a:latin typeface="Open Sans Bold"/>
                <a:ea typeface="Open Sans Bold"/>
                <a:cs typeface="Open Sans Bold"/>
                <a:sym typeface="Open Sans Bold"/>
              </a:defRPr>
            </a:pPr>
            <a:r>
              <a:t>d’un truc que c’est</a:t>
            </a:r>
          </a:p>
          <a:p>
            <a:pPr algn="just">
              <a:spcBef>
                <a:spcPts val="0"/>
              </a:spcBef>
              <a:defRPr sz="6600">
                <a:solidFill>
                  <a:srgbClr val="53697A"/>
                </a:solidFill>
                <a:latin typeface="Open Sans Bold"/>
                <a:ea typeface="Open Sans Bold"/>
                <a:cs typeface="Open Sans Bold"/>
                <a:sym typeface="Open Sans Bold"/>
              </a:defRPr>
            </a:pPr>
            <a:r>
              <a:t>dans le dedans</a:t>
            </a:r>
          </a:p>
          <a:p>
            <a:pPr algn="just">
              <a:spcBef>
                <a:spcPts val="0"/>
              </a:spcBef>
              <a:defRPr sz="6600">
                <a:solidFill>
                  <a:srgbClr val="53697A"/>
                </a:solidFill>
                <a:latin typeface="Open Sans Bold"/>
                <a:ea typeface="Open Sans Bold"/>
                <a:cs typeface="Open Sans Bold"/>
                <a:sym typeface="Open Sans Bold"/>
              </a:defRPr>
            </a:pPr>
            <a:r>
              <a:t>de la tête</a:t>
            </a:r>
          </a:p>
        </p:txBody>
      </p:sp>
      <p:sp>
        <p:nvSpPr>
          <p:cNvPr id="24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50" name="Cerveau"/>
          <p:cNvSpPr/>
          <p:nvPr/>
        </p:nvSpPr>
        <p:spPr>
          <a:xfrm>
            <a:off x="15714267" y="6960375"/>
            <a:ext cx="6502401" cy="4988721"/>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7"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4"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Ça c’est pour parler…"/>
          <p:cNvSpPr txBox="1"/>
          <p:nvPr/>
        </p:nvSpPr>
        <p:spPr>
          <a:xfrm>
            <a:off x="2031469" y="1386684"/>
            <a:ext cx="20321062"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parler</a:t>
            </a:r>
          </a:p>
          <a:p>
            <a:pPr algn="just">
              <a:spcBef>
                <a:spcPts val="0"/>
              </a:spcBef>
              <a:defRPr sz="6600">
                <a:solidFill>
                  <a:srgbClr val="53697A"/>
                </a:solidFill>
                <a:latin typeface="Open Sans Bold"/>
                <a:ea typeface="Open Sans Bold"/>
                <a:cs typeface="Open Sans Bold"/>
                <a:sym typeface="Open Sans Bold"/>
              </a:defRPr>
            </a:pPr>
            <a:r>
              <a:t>d’un truc que c’est</a:t>
            </a:r>
          </a:p>
          <a:p>
            <a:pPr algn="just">
              <a:spcBef>
                <a:spcPts val="0"/>
              </a:spcBef>
              <a:defRPr sz="6600">
                <a:solidFill>
                  <a:srgbClr val="53697A"/>
                </a:solidFill>
                <a:latin typeface="Open Sans Bold"/>
                <a:ea typeface="Open Sans Bold"/>
                <a:cs typeface="Open Sans Bold"/>
                <a:sym typeface="Open Sans Bold"/>
              </a:defRPr>
            </a:pPr>
            <a:r>
              <a:t>quelqu’un d’intelligent</a:t>
            </a:r>
          </a:p>
          <a:p>
            <a:pPr algn="just">
              <a:spcBef>
                <a:spcPts val="0"/>
              </a:spcBef>
              <a:defRPr sz="6600">
                <a:solidFill>
                  <a:srgbClr val="53697A"/>
                </a:solidFill>
                <a:latin typeface="Open Sans Bold"/>
                <a:ea typeface="Open Sans Bold"/>
                <a:cs typeface="Open Sans Bold"/>
                <a:sym typeface="Open Sans Bold"/>
              </a:defRPr>
            </a:pPr>
            <a:r>
              <a:t>qui écrit des bouquins</a:t>
            </a:r>
          </a:p>
          <a:p>
            <a:pPr algn="just">
              <a:spcBef>
                <a:spcPts val="0"/>
              </a:spcBef>
              <a:defRPr sz="6600">
                <a:solidFill>
                  <a:srgbClr val="53697A"/>
                </a:solidFill>
                <a:latin typeface="Open Sans Bold"/>
                <a:ea typeface="Open Sans Bold"/>
                <a:cs typeface="Open Sans Bold"/>
                <a:sym typeface="Open Sans Bold"/>
              </a:defRPr>
            </a:pPr>
            <a:r>
              <a:t>qui l’a dit</a:t>
            </a:r>
          </a:p>
        </p:txBody>
      </p:sp>
      <p:sp>
        <p:nvSpPr>
          <p:cNvPr id="255"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56" name="Livre ouvert"/>
          <p:cNvSpPr/>
          <p:nvPr/>
        </p:nvSpPr>
        <p:spPr>
          <a:xfrm>
            <a:off x="15967360" y="6043872"/>
            <a:ext cx="6502401" cy="6020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74" y="0"/>
                </a:moveTo>
                <a:lnTo>
                  <a:pt x="12381" y="2366"/>
                </a:lnTo>
                <a:lnTo>
                  <a:pt x="12373" y="2368"/>
                </a:lnTo>
                <a:cubicBezTo>
                  <a:pt x="11868" y="2611"/>
                  <a:pt x="11498" y="3043"/>
                  <a:pt x="11272"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4"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7" y="3468"/>
                </a:lnTo>
                <a:cubicBezTo>
                  <a:pt x="9179" y="3735"/>
                  <a:pt x="9581" y="4051"/>
                  <a:pt x="9828" y="4414"/>
                </a:cubicBezTo>
                <a:lnTo>
                  <a:pt x="1694" y="1019"/>
                </a:lnTo>
                <a:lnTo>
                  <a:pt x="1254" y="1250"/>
                </a:lnTo>
                <a:lnTo>
                  <a:pt x="10544" y="5127"/>
                </a:lnTo>
                <a:lnTo>
                  <a:pt x="10544"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 name="36 CRIAVS ou antennes…"/>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mn-lt"/>
                <a:ea typeface="+mn-ea"/>
                <a:cs typeface="+mn-cs"/>
                <a:sym typeface="Open Sans Medium"/>
              </a:defRPr>
            </a:pPr>
            <a:r>
              <a:t>36 CRIAVS ou antennes </a:t>
            </a:r>
          </a:p>
          <a:p>
            <a:pPr algn="just">
              <a:spcBef>
                <a:spcPts val="0"/>
              </a:spcBef>
              <a:defRPr sz="6600">
                <a:solidFill>
                  <a:srgbClr val="53697A"/>
                </a:solidFill>
                <a:latin typeface="+mn-lt"/>
                <a:ea typeface="+mn-ea"/>
                <a:cs typeface="+mn-cs"/>
                <a:sym typeface="Open Sans Medium"/>
              </a:defRPr>
            </a:pPr>
            <a:r>
              <a:t>réunis au sein d’une</a:t>
            </a:r>
          </a:p>
          <a:p>
            <a:pPr algn="just">
              <a:spcBef>
                <a:spcPts val="0"/>
              </a:spcBef>
              <a:defRPr sz="6600">
                <a:solidFill>
                  <a:srgbClr val="53697A"/>
                </a:solidFill>
                <a:latin typeface="+mn-lt"/>
                <a:ea typeface="+mn-ea"/>
                <a:cs typeface="+mn-cs"/>
                <a:sym typeface="Open Sans Medium"/>
              </a:defRPr>
            </a:pPr>
            <a:r>
              <a:t>Fédération Française</a:t>
            </a:r>
            <a:br/>
            <a:r>
              <a:t>des CRIAVS</a:t>
            </a:r>
          </a:p>
        </p:txBody>
      </p:sp>
      <p:pic>
        <p:nvPicPr>
          <p:cNvPr id="43" name="vidéo-collée.png" descr="vidéo-collée.png"/>
          <p:cNvPicPr>
            <a:picLocks noChangeAspect="1"/>
          </p:cNvPicPr>
          <p:nvPr/>
        </p:nvPicPr>
        <p:blipFill>
          <a:blip r:embed="rId3">
            <a:extLst/>
          </a:blip>
          <a:srcRect l="0" t="0" r="0" b="15705"/>
          <a:stretch>
            <a:fillRect/>
          </a:stretch>
        </p:blipFill>
        <p:spPr>
          <a:xfrm>
            <a:off x="13195321" y="2217866"/>
            <a:ext cx="10334979" cy="11035023"/>
          </a:xfrm>
          <a:prstGeom prst="rect">
            <a:avLst/>
          </a:prstGeom>
          <a:ln w="12700">
            <a:miter lim="400000"/>
          </a:ln>
        </p:spPr>
      </p:pic>
      <p:pic>
        <p:nvPicPr>
          <p:cNvPr id="44" name="logo-fede-hd.png" descr="logo-fede-hd.png"/>
          <p:cNvPicPr>
            <a:picLocks noChangeAspect="1"/>
          </p:cNvPicPr>
          <p:nvPr/>
        </p:nvPicPr>
        <p:blipFill>
          <a:blip r:embed="rId4">
            <a:extLst/>
          </a:blip>
          <a:stretch>
            <a:fillRect/>
          </a:stretch>
        </p:blipFill>
        <p:spPr>
          <a:xfrm>
            <a:off x="1772006" y="6137691"/>
            <a:ext cx="6663641" cy="657193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Bon ben ça…"/>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Bon ben ça</a:t>
            </a:r>
          </a:p>
          <a:p>
            <a:pPr algn="just">
              <a:spcBef>
                <a:spcPts val="0"/>
              </a:spcBef>
              <a:defRPr sz="6600">
                <a:solidFill>
                  <a:srgbClr val="53697A"/>
                </a:solidFill>
                <a:latin typeface="Open Sans Bold"/>
                <a:ea typeface="Open Sans Bold"/>
                <a:cs typeface="Open Sans Bold"/>
                <a:sym typeface="Open Sans Bold"/>
              </a:defRPr>
            </a:pPr>
            <a:r>
              <a:t>on sait pas trop</a:t>
            </a:r>
          </a:p>
          <a:p>
            <a:pPr algn="just">
              <a:spcBef>
                <a:spcPts val="0"/>
              </a:spcBef>
              <a:defRPr sz="6600">
                <a:solidFill>
                  <a:srgbClr val="53697A"/>
                </a:solidFill>
                <a:latin typeface="Open Sans Bold"/>
                <a:ea typeface="Open Sans Bold"/>
                <a:cs typeface="Open Sans Bold"/>
                <a:sym typeface="Open Sans Bold"/>
              </a:defRPr>
            </a:pPr>
            <a:r>
              <a:t>ce que sait</a:t>
            </a:r>
          </a:p>
        </p:txBody>
      </p:sp>
      <p:sp>
        <p:nvSpPr>
          <p:cNvPr id="261"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62" name="Cellule"/>
          <p:cNvSpPr/>
          <p:nvPr/>
        </p:nvSpPr>
        <p:spPr>
          <a:xfrm>
            <a:off x="16013377" y="6331072"/>
            <a:ext cx="6502401" cy="5598452"/>
          </a:xfrm>
          <a:custGeom>
            <a:avLst/>
            <a:gdLst/>
            <a:ahLst/>
            <a:cxnLst>
              <a:cxn ang="0">
                <a:pos x="wd2" y="hd2"/>
              </a:cxn>
              <a:cxn ang="5400000">
                <a:pos x="wd2" y="hd2"/>
              </a:cxn>
              <a:cxn ang="10800000">
                <a:pos x="wd2" y="hd2"/>
              </a:cxn>
              <a:cxn ang="16200000">
                <a:pos x="wd2" y="hd2"/>
              </a:cxn>
            </a:cxnLst>
            <a:rect l="0" t="0" r="r" b="b"/>
            <a:pathLst>
              <a:path w="18077" h="20447" fill="norm" stroke="1" extrusionOk="0">
                <a:moveTo>
                  <a:pt x="7396" y="0"/>
                </a:moveTo>
                <a:cubicBezTo>
                  <a:pt x="5052" y="7"/>
                  <a:pt x="2793" y="897"/>
                  <a:pt x="1195" y="3057"/>
                </a:cubicBezTo>
                <a:cubicBezTo>
                  <a:pt x="-1982" y="7347"/>
                  <a:pt x="1566" y="18987"/>
                  <a:pt x="7244" y="20320"/>
                </a:cubicBezTo>
                <a:cubicBezTo>
                  <a:pt x="12639" y="21587"/>
                  <a:pt x="19618" y="13103"/>
                  <a:pt x="17775" y="6928"/>
                </a:cubicBezTo>
                <a:cubicBezTo>
                  <a:pt x="16660" y="3192"/>
                  <a:pt x="11872" y="-13"/>
                  <a:pt x="7396" y="0"/>
                </a:cubicBezTo>
                <a:close/>
                <a:moveTo>
                  <a:pt x="8634" y="1316"/>
                </a:moveTo>
                <a:cubicBezTo>
                  <a:pt x="8778" y="1316"/>
                  <a:pt x="8911" y="1449"/>
                  <a:pt x="8933" y="1635"/>
                </a:cubicBezTo>
                <a:cubicBezTo>
                  <a:pt x="8962" y="1874"/>
                  <a:pt x="8824" y="2079"/>
                  <a:pt x="8648" y="2079"/>
                </a:cubicBezTo>
                <a:cubicBezTo>
                  <a:pt x="7107" y="2079"/>
                  <a:pt x="5651" y="2882"/>
                  <a:pt x="4565" y="4237"/>
                </a:cubicBezTo>
                <a:cubicBezTo>
                  <a:pt x="4431" y="4405"/>
                  <a:pt x="4433" y="4687"/>
                  <a:pt x="4569" y="4852"/>
                </a:cubicBezTo>
                <a:cubicBezTo>
                  <a:pt x="4571" y="4854"/>
                  <a:pt x="4572" y="4855"/>
                  <a:pt x="4574" y="4857"/>
                </a:cubicBezTo>
                <a:cubicBezTo>
                  <a:pt x="4697" y="5006"/>
                  <a:pt x="4888" y="5006"/>
                  <a:pt x="5009" y="4853"/>
                </a:cubicBezTo>
                <a:cubicBezTo>
                  <a:pt x="5897" y="3739"/>
                  <a:pt x="7070" y="3040"/>
                  <a:pt x="8348" y="2946"/>
                </a:cubicBezTo>
                <a:cubicBezTo>
                  <a:pt x="8525" y="2930"/>
                  <a:pt x="8673" y="3131"/>
                  <a:pt x="8652" y="3372"/>
                </a:cubicBezTo>
                <a:cubicBezTo>
                  <a:pt x="8636" y="3562"/>
                  <a:pt x="8506" y="3697"/>
                  <a:pt x="8361" y="3708"/>
                </a:cubicBezTo>
                <a:cubicBezTo>
                  <a:pt x="7711" y="3760"/>
                  <a:pt x="7093" y="3989"/>
                  <a:pt x="6534" y="4360"/>
                </a:cubicBezTo>
                <a:cubicBezTo>
                  <a:pt x="6357" y="4478"/>
                  <a:pt x="6306" y="4780"/>
                  <a:pt x="6423" y="4991"/>
                </a:cubicBezTo>
                <a:cubicBezTo>
                  <a:pt x="6517" y="5161"/>
                  <a:pt x="6691" y="5212"/>
                  <a:pt x="6834" y="5117"/>
                </a:cubicBezTo>
                <a:cubicBezTo>
                  <a:pt x="6956" y="5036"/>
                  <a:pt x="7081" y="4964"/>
                  <a:pt x="7210" y="4900"/>
                </a:cubicBezTo>
                <a:cubicBezTo>
                  <a:pt x="7375" y="4817"/>
                  <a:pt x="7563" y="4945"/>
                  <a:pt x="7598" y="5184"/>
                </a:cubicBezTo>
                <a:cubicBezTo>
                  <a:pt x="7626" y="5372"/>
                  <a:pt x="7532" y="5553"/>
                  <a:pt x="7396" y="5622"/>
                </a:cubicBezTo>
                <a:cubicBezTo>
                  <a:pt x="6690" y="5982"/>
                  <a:pt x="6084" y="6648"/>
                  <a:pt x="5688" y="7502"/>
                </a:cubicBezTo>
                <a:cubicBezTo>
                  <a:pt x="5634" y="7620"/>
                  <a:pt x="5538" y="7685"/>
                  <a:pt x="5440" y="7685"/>
                </a:cubicBezTo>
                <a:cubicBezTo>
                  <a:pt x="5377" y="7685"/>
                  <a:pt x="5313" y="7659"/>
                  <a:pt x="5259" y="7602"/>
                </a:cubicBezTo>
                <a:cubicBezTo>
                  <a:pt x="5143" y="7482"/>
                  <a:pt x="5122" y="7257"/>
                  <a:pt x="5199" y="7092"/>
                </a:cubicBezTo>
                <a:cubicBezTo>
                  <a:pt x="5392" y="6679"/>
                  <a:pt x="5629" y="6305"/>
                  <a:pt x="5897" y="5978"/>
                </a:cubicBezTo>
                <a:cubicBezTo>
                  <a:pt x="6018" y="5831"/>
                  <a:pt x="6037" y="5587"/>
                  <a:pt x="5940" y="5412"/>
                </a:cubicBezTo>
                <a:lnTo>
                  <a:pt x="5938" y="5412"/>
                </a:lnTo>
                <a:cubicBezTo>
                  <a:pt x="5824" y="5206"/>
                  <a:pt x="5596" y="5174"/>
                  <a:pt x="5454" y="5347"/>
                </a:cubicBezTo>
                <a:cubicBezTo>
                  <a:pt x="5318" y="5512"/>
                  <a:pt x="5191" y="5686"/>
                  <a:pt x="5071" y="5872"/>
                </a:cubicBezTo>
                <a:cubicBezTo>
                  <a:pt x="5067" y="5879"/>
                  <a:pt x="5064" y="5886"/>
                  <a:pt x="5060" y="5893"/>
                </a:cubicBezTo>
                <a:cubicBezTo>
                  <a:pt x="5057" y="5897"/>
                  <a:pt x="5054" y="5901"/>
                  <a:pt x="5051" y="5906"/>
                </a:cubicBezTo>
                <a:cubicBezTo>
                  <a:pt x="4703" y="6452"/>
                  <a:pt x="4422" y="7080"/>
                  <a:pt x="4230" y="7776"/>
                </a:cubicBezTo>
                <a:cubicBezTo>
                  <a:pt x="4188" y="7932"/>
                  <a:pt x="4077" y="8029"/>
                  <a:pt x="3958" y="8029"/>
                </a:cubicBezTo>
                <a:cubicBezTo>
                  <a:pt x="3911" y="8029"/>
                  <a:pt x="3864" y="8013"/>
                  <a:pt x="3818" y="7981"/>
                </a:cubicBezTo>
                <a:cubicBezTo>
                  <a:pt x="3692" y="7891"/>
                  <a:pt x="3639" y="7683"/>
                  <a:pt x="3688" y="7505"/>
                </a:cubicBezTo>
                <a:cubicBezTo>
                  <a:pt x="3837" y="6967"/>
                  <a:pt x="4033" y="6462"/>
                  <a:pt x="4269" y="6000"/>
                </a:cubicBezTo>
                <a:cubicBezTo>
                  <a:pt x="4355" y="5831"/>
                  <a:pt x="4332" y="5606"/>
                  <a:pt x="4218" y="5468"/>
                </a:cubicBezTo>
                <a:cubicBezTo>
                  <a:pt x="4215" y="5465"/>
                  <a:pt x="4214" y="5461"/>
                  <a:pt x="4212" y="5458"/>
                </a:cubicBezTo>
                <a:cubicBezTo>
                  <a:pt x="4068" y="5284"/>
                  <a:pt x="3838" y="5317"/>
                  <a:pt x="3729" y="5531"/>
                </a:cubicBezTo>
                <a:cubicBezTo>
                  <a:pt x="3560" y="5860"/>
                  <a:pt x="3409" y="6208"/>
                  <a:pt x="3278" y="6574"/>
                </a:cubicBezTo>
                <a:cubicBezTo>
                  <a:pt x="3229" y="6712"/>
                  <a:pt x="3123" y="6795"/>
                  <a:pt x="3014" y="6795"/>
                </a:cubicBezTo>
                <a:cubicBezTo>
                  <a:pt x="2964" y="6795"/>
                  <a:pt x="2914" y="6777"/>
                  <a:pt x="2867" y="6741"/>
                </a:cubicBezTo>
                <a:cubicBezTo>
                  <a:pt x="2735" y="6640"/>
                  <a:pt x="2695" y="6410"/>
                  <a:pt x="2760" y="6229"/>
                </a:cubicBezTo>
                <a:cubicBezTo>
                  <a:pt x="3002" y="5553"/>
                  <a:pt x="3311" y="4936"/>
                  <a:pt x="3668" y="4378"/>
                </a:cubicBezTo>
                <a:cubicBezTo>
                  <a:pt x="3679" y="4354"/>
                  <a:pt x="3692" y="4331"/>
                  <a:pt x="3708" y="4310"/>
                </a:cubicBezTo>
                <a:cubicBezTo>
                  <a:pt x="3712" y="4304"/>
                  <a:pt x="3717" y="4299"/>
                  <a:pt x="3722" y="4293"/>
                </a:cubicBezTo>
                <a:cubicBezTo>
                  <a:pt x="4939" y="2443"/>
                  <a:pt x="6728" y="1321"/>
                  <a:pt x="8634" y="1316"/>
                </a:cubicBezTo>
                <a:close/>
                <a:moveTo>
                  <a:pt x="10655" y="3111"/>
                </a:moveTo>
                <a:cubicBezTo>
                  <a:pt x="10820" y="3110"/>
                  <a:pt x="11026" y="3172"/>
                  <a:pt x="11234" y="3295"/>
                </a:cubicBezTo>
                <a:cubicBezTo>
                  <a:pt x="11652" y="3539"/>
                  <a:pt x="11923" y="3938"/>
                  <a:pt x="11839" y="4185"/>
                </a:cubicBezTo>
                <a:cubicBezTo>
                  <a:pt x="11755" y="4433"/>
                  <a:pt x="11348" y="4434"/>
                  <a:pt x="10931" y="4189"/>
                </a:cubicBezTo>
                <a:cubicBezTo>
                  <a:pt x="10513" y="3944"/>
                  <a:pt x="10242" y="3545"/>
                  <a:pt x="10326" y="3298"/>
                </a:cubicBezTo>
                <a:cubicBezTo>
                  <a:pt x="10368" y="3175"/>
                  <a:pt x="10491" y="3112"/>
                  <a:pt x="10655" y="3111"/>
                </a:cubicBezTo>
                <a:close/>
                <a:moveTo>
                  <a:pt x="15410" y="5650"/>
                </a:moveTo>
                <a:cubicBezTo>
                  <a:pt x="15596" y="5670"/>
                  <a:pt x="15829" y="6027"/>
                  <a:pt x="15964" y="6522"/>
                </a:cubicBezTo>
                <a:cubicBezTo>
                  <a:pt x="16118" y="7088"/>
                  <a:pt x="16085" y="7620"/>
                  <a:pt x="15891" y="7711"/>
                </a:cubicBezTo>
                <a:cubicBezTo>
                  <a:pt x="15697" y="7803"/>
                  <a:pt x="15415" y="7416"/>
                  <a:pt x="15261" y="6850"/>
                </a:cubicBezTo>
                <a:cubicBezTo>
                  <a:pt x="15107" y="6284"/>
                  <a:pt x="15139" y="5752"/>
                  <a:pt x="15333" y="5661"/>
                </a:cubicBezTo>
                <a:cubicBezTo>
                  <a:pt x="15357" y="5649"/>
                  <a:pt x="15384" y="5647"/>
                  <a:pt x="15410" y="5650"/>
                </a:cubicBezTo>
                <a:close/>
                <a:moveTo>
                  <a:pt x="11290" y="5956"/>
                </a:moveTo>
                <a:cubicBezTo>
                  <a:pt x="11358" y="5965"/>
                  <a:pt x="11425" y="6005"/>
                  <a:pt x="11476" y="6071"/>
                </a:cubicBezTo>
                <a:cubicBezTo>
                  <a:pt x="12259" y="7078"/>
                  <a:pt x="12690" y="8423"/>
                  <a:pt x="12690" y="9862"/>
                </a:cubicBezTo>
                <a:cubicBezTo>
                  <a:pt x="12690" y="10225"/>
                  <a:pt x="12662" y="10581"/>
                  <a:pt x="12608" y="10928"/>
                </a:cubicBezTo>
                <a:cubicBezTo>
                  <a:pt x="12580" y="11103"/>
                  <a:pt x="12661" y="11276"/>
                  <a:pt x="12791" y="11330"/>
                </a:cubicBezTo>
                <a:lnTo>
                  <a:pt x="12894" y="11373"/>
                </a:lnTo>
                <a:cubicBezTo>
                  <a:pt x="13047" y="11436"/>
                  <a:pt x="13209" y="11314"/>
                  <a:pt x="13242" y="11108"/>
                </a:cubicBezTo>
                <a:cubicBezTo>
                  <a:pt x="13306" y="10702"/>
                  <a:pt x="13341" y="10285"/>
                  <a:pt x="13341" y="9862"/>
                </a:cubicBezTo>
                <a:cubicBezTo>
                  <a:pt x="13341" y="9103"/>
                  <a:pt x="13236" y="8361"/>
                  <a:pt x="13030" y="7658"/>
                </a:cubicBezTo>
                <a:cubicBezTo>
                  <a:pt x="12938" y="7344"/>
                  <a:pt x="12827" y="7039"/>
                  <a:pt x="12697" y="6748"/>
                </a:cubicBezTo>
                <a:cubicBezTo>
                  <a:pt x="12607" y="6549"/>
                  <a:pt x="12671" y="6287"/>
                  <a:pt x="12842" y="6199"/>
                </a:cubicBezTo>
                <a:cubicBezTo>
                  <a:pt x="12976" y="6130"/>
                  <a:pt x="13130" y="6212"/>
                  <a:pt x="13202" y="6375"/>
                </a:cubicBezTo>
                <a:cubicBezTo>
                  <a:pt x="13346" y="6698"/>
                  <a:pt x="13471" y="7037"/>
                  <a:pt x="13572" y="7385"/>
                </a:cubicBezTo>
                <a:cubicBezTo>
                  <a:pt x="13804" y="8176"/>
                  <a:pt x="13921" y="9009"/>
                  <a:pt x="13921" y="9862"/>
                </a:cubicBezTo>
                <a:cubicBezTo>
                  <a:pt x="13921" y="9863"/>
                  <a:pt x="13921" y="9865"/>
                  <a:pt x="13921" y="9866"/>
                </a:cubicBezTo>
                <a:cubicBezTo>
                  <a:pt x="13921" y="10043"/>
                  <a:pt x="14013" y="10197"/>
                  <a:pt x="14146" y="10226"/>
                </a:cubicBezTo>
                <a:lnTo>
                  <a:pt x="14258" y="10250"/>
                </a:lnTo>
                <a:cubicBezTo>
                  <a:pt x="14420" y="10286"/>
                  <a:pt x="14571" y="10122"/>
                  <a:pt x="14573" y="9905"/>
                </a:cubicBezTo>
                <a:cubicBezTo>
                  <a:pt x="14573" y="9891"/>
                  <a:pt x="14573" y="9877"/>
                  <a:pt x="14573" y="9862"/>
                </a:cubicBezTo>
                <a:cubicBezTo>
                  <a:pt x="14573" y="9631"/>
                  <a:pt x="14729" y="9448"/>
                  <a:pt x="14910" y="9486"/>
                </a:cubicBezTo>
                <a:cubicBezTo>
                  <a:pt x="15052" y="9515"/>
                  <a:pt x="15154" y="9690"/>
                  <a:pt x="15153" y="9879"/>
                </a:cubicBezTo>
                <a:cubicBezTo>
                  <a:pt x="15153" y="10186"/>
                  <a:pt x="15138" y="10493"/>
                  <a:pt x="15112" y="10796"/>
                </a:cubicBezTo>
                <a:cubicBezTo>
                  <a:pt x="15112" y="10805"/>
                  <a:pt x="15113" y="10814"/>
                  <a:pt x="15112" y="10824"/>
                </a:cubicBezTo>
                <a:cubicBezTo>
                  <a:pt x="15112" y="10829"/>
                  <a:pt x="15109" y="10834"/>
                  <a:pt x="15108" y="10839"/>
                </a:cubicBezTo>
                <a:cubicBezTo>
                  <a:pt x="14928" y="12876"/>
                  <a:pt x="14191" y="14784"/>
                  <a:pt x="13023" y="16182"/>
                </a:cubicBezTo>
                <a:cubicBezTo>
                  <a:pt x="12967" y="16248"/>
                  <a:pt x="12898" y="16280"/>
                  <a:pt x="12828" y="16280"/>
                </a:cubicBezTo>
                <a:cubicBezTo>
                  <a:pt x="12744" y="16280"/>
                  <a:pt x="12661" y="16234"/>
                  <a:pt x="12603" y="16141"/>
                </a:cubicBezTo>
                <a:cubicBezTo>
                  <a:pt x="12503" y="15979"/>
                  <a:pt x="12532" y="15740"/>
                  <a:pt x="12649" y="15599"/>
                </a:cubicBezTo>
                <a:cubicBezTo>
                  <a:pt x="13570" y="14488"/>
                  <a:pt x="14196" y="13028"/>
                  <a:pt x="14448" y="11445"/>
                </a:cubicBezTo>
                <a:cubicBezTo>
                  <a:pt x="14480" y="11246"/>
                  <a:pt x="14381" y="11050"/>
                  <a:pt x="14228" y="11017"/>
                </a:cubicBezTo>
                <a:lnTo>
                  <a:pt x="14119" y="10993"/>
                </a:lnTo>
                <a:cubicBezTo>
                  <a:pt x="13978" y="10962"/>
                  <a:pt x="13841" y="11079"/>
                  <a:pt x="13811" y="11264"/>
                </a:cubicBezTo>
                <a:cubicBezTo>
                  <a:pt x="13768" y="11535"/>
                  <a:pt x="13713" y="11803"/>
                  <a:pt x="13646" y="12065"/>
                </a:cubicBezTo>
                <a:cubicBezTo>
                  <a:pt x="13645" y="12072"/>
                  <a:pt x="13645" y="12078"/>
                  <a:pt x="13643" y="12084"/>
                </a:cubicBezTo>
                <a:cubicBezTo>
                  <a:pt x="13641" y="12091"/>
                  <a:pt x="13638" y="12096"/>
                  <a:pt x="13636" y="12102"/>
                </a:cubicBezTo>
                <a:cubicBezTo>
                  <a:pt x="13479" y="12704"/>
                  <a:pt x="13261" y="13278"/>
                  <a:pt x="12979" y="13810"/>
                </a:cubicBezTo>
                <a:cubicBezTo>
                  <a:pt x="12923" y="13916"/>
                  <a:pt x="12832" y="13973"/>
                  <a:pt x="12740" y="13973"/>
                </a:cubicBezTo>
                <a:cubicBezTo>
                  <a:pt x="12675" y="13973"/>
                  <a:pt x="12609" y="13945"/>
                  <a:pt x="12554" y="13884"/>
                </a:cubicBezTo>
                <a:cubicBezTo>
                  <a:pt x="12435" y="13753"/>
                  <a:pt x="12428" y="13517"/>
                  <a:pt x="12516" y="13350"/>
                </a:cubicBezTo>
                <a:cubicBezTo>
                  <a:pt x="12644" y="13105"/>
                  <a:pt x="12758" y="12851"/>
                  <a:pt x="12856" y="12589"/>
                </a:cubicBezTo>
                <a:cubicBezTo>
                  <a:pt x="12930" y="12393"/>
                  <a:pt x="12852" y="12155"/>
                  <a:pt x="12694" y="12089"/>
                </a:cubicBezTo>
                <a:lnTo>
                  <a:pt x="12591" y="12047"/>
                </a:lnTo>
                <a:cubicBezTo>
                  <a:pt x="12465" y="11995"/>
                  <a:pt x="12328" y="12068"/>
                  <a:pt x="12270" y="12223"/>
                </a:cubicBezTo>
                <a:cubicBezTo>
                  <a:pt x="12010" y="12912"/>
                  <a:pt x="11635" y="13526"/>
                  <a:pt x="11161" y="14021"/>
                </a:cubicBezTo>
                <a:cubicBezTo>
                  <a:pt x="11108" y="14077"/>
                  <a:pt x="11043" y="14105"/>
                  <a:pt x="10980" y="14105"/>
                </a:cubicBezTo>
                <a:cubicBezTo>
                  <a:pt x="10877" y="14105"/>
                  <a:pt x="10776" y="14033"/>
                  <a:pt x="10722" y="13897"/>
                </a:cubicBezTo>
                <a:cubicBezTo>
                  <a:pt x="10655" y="13731"/>
                  <a:pt x="10702" y="13528"/>
                  <a:pt x="10813" y="13411"/>
                </a:cubicBezTo>
                <a:cubicBezTo>
                  <a:pt x="11326" y="12870"/>
                  <a:pt x="11703" y="12164"/>
                  <a:pt x="11914" y="11375"/>
                </a:cubicBezTo>
                <a:cubicBezTo>
                  <a:pt x="11915" y="11372"/>
                  <a:pt x="11915" y="11370"/>
                  <a:pt x="11915" y="11367"/>
                </a:cubicBezTo>
                <a:cubicBezTo>
                  <a:pt x="11916" y="11364"/>
                  <a:pt x="11917" y="11360"/>
                  <a:pt x="11918" y="11356"/>
                </a:cubicBezTo>
                <a:cubicBezTo>
                  <a:pt x="12043" y="10883"/>
                  <a:pt x="12109" y="10379"/>
                  <a:pt x="12109" y="9862"/>
                </a:cubicBezTo>
                <a:cubicBezTo>
                  <a:pt x="12109" y="8625"/>
                  <a:pt x="11737" y="7469"/>
                  <a:pt x="11062" y="6605"/>
                </a:cubicBezTo>
                <a:cubicBezTo>
                  <a:pt x="10936" y="6444"/>
                  <a:pt x="10946" y="6171"/>
                  <a:pt x="11093" y="6026"/>
                </a:cubicBezTo>
                <a:cubicBezTo>
                  <a:pt x="11151" y="5970"/>
                  <a:pt x="11221" y="5947"/>
                  <a:pt x="11290" y="5956"/>
                </a:cubicBezTo>
                <a:close/>
                <a:moveTo>
                  <a:pt x="8648" y="6652"/>
                </a:moveTo>
                <a:cubicBezTo>
                  <a:pt x="9998" y="6652"/>
                  <a:pt x="11092" y="8089"/>
                  <a:pt x="11092" y="9862"/>
                </a:cubicBezTo>
                <a:cubicBezTo>
                  <a:pt x="11092" y="11636"/>
                  <a:pt x="9998" y="13075"/>
                  <a:pt x="8648" y="13075"/>
                </a:cubicBezTo>
                <a:cubicBezTo>
                  <a:pt x="7298" y="13075"/>
                  <a:pt x="6202" y="11636"/>
                  <a:pt x="6202" y="9862"/>
                </a:cubicBezTo>
                <a:cubicBezTo>
                  <a:pt x="6202" y="8089"/>
                  <a:pt x="7298" y="6652"/>
                  <a:pt x="8648" y="6652"/>
                </a:cubicBezTo>
                <a:close/>
                <a:moveTo>
                  <a:pt x="9217" y="8105"/>
                </a:moveTo>
                <a:cubicBezTo>
                  <a:pt x="8745" y="8105"/>
                  <a:pt x="8364" y="8608"/>
                  <a:pt x="8364" y="9228"/>
                </a:cubicBezTo>
                <a:cubicBezTo>
                  <a:pt x="8364" y="9847"/>
                  <a:pt x="8745" y="10349"/>
                  <a:pt x="9217" y="10349"/>
                </a:cubicBezTo>
                <a:cubicBezTo>
                  <a:pt x="9689" y="10349"/>
                  <a:pt x="10072" y="9847"/>
                  <a:pt x="10072" y="9228"/>
                </a:cubicBezTo>
                <a:cubicBezTo>
                  <a:pt x="10072" y="8608"/>
                  <a:pt x="9689" y="8105"/>
                  <a:pt x="9217" y="8105"/>
                </a:cubicBezTo>
                <a:close/>
                <a:moveTo>
                  <a:pt x="1858" y="8467"/>
                </a:moveTo>
                <a:cubicBezTo>
                  <a:pt x="2060" y="8410"/>
                  <a:pt x="2300" y="8839"/>
                  <a:pt x="2397" y="9426"/>
                </a:cubicBezTo>
                <a:cubicBezTo>
                  <a:pt x="2493" y="10014"/>
                  <a:pt x="2407" y="10537"/>
                  <a:pt x="2206" y="10594"/>
                </a:cubicBezTo>
                <a:cubicBezTo>
                  <a:pt x="2005" y="10651"/>
                  <a:pt x="1764" y="10222"/>
                  <a:pt x="1668" y="9634"/>
                </a:cubicBezTo>
                <a:cubicBezTo>
                  <a:pt x="1572" y="9047"/>
                  <a:pt x="1657" y="8524"/>
                  <a:pt x="1858" y="8467"/>
                </a:cubicBezTo>
                <a:close/>
                <a:moveTo>
                  <a:pt x="4938" y="10016"/>
                </a:moveTo>
                <a:cubicBezTo>
                  <a:pt x="5084" y="10028"/>
                  <a:pt x="5192" y="10194"/>
                  <a:pt x="5208" y="10384"/>
                </a:cubicBezTo>
                <a:cubicBezTo>
                  <a:pt x="5385" y="12432"/>
                  <a:pt x="6588" y="14062"/>
                  <a:pt x="8141" y="14361"/>
                </a:cubicBezTo>
                <a:cubicBezTo>
                  <a:pt x="8279" y="14388"/>
                  <a:pt x="8395" y="14527"/>
                  <a:pt x="8405" y="14710"/>
                </a:cubicBezTo>
                <a:cubicBezTo>
                  <a:pt x="8418" y="14943"/>
                  <a:pt x="8280" y="15124"/>
                  <a:pt x="8117" y="15124"/>
                </a:cubicBezTo>
                <a:cubicBezTo>
                  <a:pt x="8103" y="15124"/>
                  <a:pt x="8090" y="15123"/>
                  <a:pt x="8076" y="15120"/>
                </a:cubicBezTo>
                <a:cubicBezTo>
                  <a:pt x="6965" y="14913"/>
                  <a:pt x="6009" y="14122"/>
                  <a:pt x="5383" y="12993"/>
                </a:cubicBezTo>
                <a:cubicBezTo>
                  <a:pt x="5294" y="12833"/>
                  <a:pt x="5132" y="12776"/>
                  <a:pt x="4993" y="12856"/>
                </a:cubicBezTo>
                <a:cubicBezTo>
                  <a:pt x="4806" y="12964"/>
                  <a:pt x="4738" y="13272"/>
                  <a:pt x="4859" y="13489"/>
                </a:cubicBezTo>
                <a:cubicBezTo>
                  <a:pt x="5722" y="15038"/>
                  <a:pt x="7110" y="16021"/>
                  <a:pt x="8628" y="16029"/>
                </a:cubicBezTo>
                <a:cubicBezTo>
                  <a:pt x="8773" y="16030"/>
                  <a:pt x="8909" y="16156"/>
                  <a:pt x="8933" y="16345"/>
                </a:cubicBezTo>
                <a:cubicBezTo>
                  <a:pt x="8964" y="16584"/>
                  <a:pt x="8825" y="16790"/>
                  <a:pt x="8648" y="16790"/>
                </a:cubicBezTo>
                <a:cubicBezTo>
                  <a:pt x="7929" y="16790"/>
                  <a:pt x="7237" y="16594"/>
                  <a:pt x="6602" y="16239"/>
                </a:cubicBezTo>
                <a:cubicBezTo>
                  <a:pt x="6438" y="16147"/>
                  <a:pt x="6247" y="16249"/>
                  <a:pt x="6178" y="16465"/>
                </a:cubicBezTo>
                <a:lnTo>
                  <a:pt x="6176" y="16478"/>
                </a:lnTo>
                <a:cubicBezTo>
                  <a:pt x="6106" y="16696"/>
                  <a:pt x="6185" y="16945"/>
                  <a:pt x="6351" y="17037"/>
                </a:cubicBezTo>
                <a:cubicBezTo>
                  <a:pt x="6675" y="17217"/>
                  <a:pt x="7012" y="17360"/>
                  <a:pt x="7361" y="17462"/>
                </a:cubicBezTo>
                <a:cubicBezTo>
                  <a:pt x="7508" y="17505"/>
                  <a:pt x="7623" y="17676"/>
                  <a:pt x="7610" y="17872"/>
                </a:cubicBezTo>
                <a:cubicBezTo>
                  <a:pt x="7595" y="18077"/>
                  <a:pt x="7465" y="18221"/>
                  <a:pt x="7320" y="18221"/>
                </a:cubicBezTo>
                <a:cubicBezTo>
                  <a:pt x="7299" y="18221"/>
                  <a:pt x="7279" y="18218"/>
                  <a:pt x="7258" y="18212"/>
                </a:cubicBezTo>
                <a:cubicBezTo>
                  <a:pt x="6665" y="18042"/>
                  <a:pt x="6102" y="17763"/>
                  <a:pt x="5577" y="17392"/>
                </a:cubicBezTo>
                <a:cubicBezTo>
                  <a:pt x="5575" y="17391"/>
                  <a:pt x="5573" y="17391"/>
                  <a:pt x="5571" y="17390"/>
                </a:cubicBezTo>
                <a:cubicBezTo>
                  <a:pt x="5552" y="17379"/>
                  <a:pt x="5534" y="17366"/>
                  <a:pt x="5517" y="17351"/>
                </a:cubicBezTo>
                <a:cubicBezTo>
                  <a:pt x="4892" y="16899"/>
                  <a:pt x="4323" y="16313"/>
                  <a:pt x="3832" y="15603"/>
                </a:cubicBezTo>
                <a:cubicBezTo>
                  <a:pt x="3713" y="15431"/>
                  <a:pt x="3736" y="15157"/>
                  <a:pt x="3891" y="15025"/>
                </a:cubicBezTo>
                <a:cubicBezTo>
                  <a:pt x="4013" y="14922"/>
                  <a:pt x="4176" y="14968"/>
                  <a:pt x="4274" y="15109"/>
                </a:cubicBezTo>
                <a:cubicBezTo>
                  <a:pt x="4559" y="15518"/>
                  <a:pt x="4873" y="15879"/>
                  <a:pt x="5209" y="16195"/>
                </a:cubicBezTo>
                <a:cubicBezTo>
                  <a:pt x="5378" y="16353"/>
                  <a:pt x="5615" y="16262"/>
                  <a:pt x="5695" y="16011"/>
                </a:cubicBezTo>
                <a:lnTo>
                  <a:pt x="5697" y="16005"/>
                </a:lnTo>
                <a:cubicBezTo>
                  <a:pt x="5754" y="15825"/>
                  <a:pt x="5712" y="15614"/>
                  <a:pt x="5591" y="15500"/>
                </a:cubicBezTo>
                <a:cubicBezTo>
                  <a:pt x="4925" y="14876"/>
                  <a:pt x="4372" y="14049"/>
                  <a:pt x="3983" y="13080"/>
                </a:cubicBezTo>
                <a:cubicBezTo>
                  <a:pt x="3976" y="13065"/>
                  <a:pt x="3966" y="13051"/>
                  <a:pt x="3961" y="13034"/>
                </a:cubicBezTo>
                <a:cubicBezTo>
                  <a:pt x="3958" y="13026"/>
                  <a:pt x="3957" y="13018"/>
                  <a:pt x="3955" y="13010"/>
                </a:cubicBezTo>
                <a:cubicBezTo>
                  <a:pt x="3797" y="12606"/>
                  <a:pt x="3664" y="12179"/>
                  <a:pt x="3568" y="11729"/>
                </a:cubicBezTo>
                <a:cubicBezTo>
                  <a:pt x="3520" y="11506"/>
                  <a:pt x="3635" y="11273"/>
                  <a:pt x="3819" y="11247"/>
                </a:cubicBezTo>
                <a:cubicBezTo>
                  <a:pt x="3964" y="11226"/>
                  <a:pt x="4093" y="11365"/>
                  <a:pt x="4133" y="11549"/>
                </a:cubicBezTo>
                <a:cubicBezTo>
                  <a:pt x="4164" y="11691"/>
                  <a:pt x="4199" y="11830"/>
                  <a:pt x="4237" y="11967"/>
                </a:cubicBezTo>
                <a:cubicBezTo>
                  <a:pt x="4302" y="12197"/>
                  <a:pt x="4503" y="12305"/>
                  <a:pt x="4674" y="12206"/>
                </a:cubicBezTo>
                <a:cubicBezTo>
                  <a:pt x="4831" y="12116"/>
                  <a:pt x="4906" y="11883"/>
                  <a:pt x="4848" y="11672"/>
                </a:cubicBezTo>
                <a:cubicBezTo>
                  <a:pt x="4739" y="11280"/>
                  <a:pt x="4664" y="10867"/>
                  <a:pt x="4629" y="10438"/>
                </a:cubicBezTo>
                <a:cubicBezTo>
                  <a:pt x="4610" y="10207"/>
                  <a:pt x="4753" y="10002"/>
                  <a:pt x="4938" y="10016"/>
                </a:cubicBezTo>
                <a:close/>
                <a:moveTo>
                  <a:pt x="10904" y="17039"/>
                </a:moveTo>
                <a:cubicBezTo>
                  <a:pt x="11206" y="17007"/>
                  <a:pt x="11442" y="17101"/>
                  <a:pt x="11483" y="17297"/>
                </a:cubicBezTo>
                <a:cubicBezTo>
                  <a:pt x="11538" y="17558"/>
                  <a:pt x="11225" y="17900"/>
                  <a:pt x="10784" y="18060"/>
                </a:cubicBezTo>
                <a:cubicBezTo>
                  <a:pt x="10343" y="18220"/>
                  <a:pt x="9942" y="18139"/>
                  <a:pt x="9887" y="17878"/>
                </a:cubicBezTo>
                <a:cubicBezTo>
                  <a:pt x="9832" y="17617"/>
                  <a:pt x="10144" y="17275"/>
                  <a:pt x="10585" y="17115"/>
                </a:cubicBezTo>
                <a:cubicBezTo>
                  <a:pt x="10695" y="17075"/>
                  <a:pt x="10803" y="17050"/>
                  <a:pt x="10904" y="17039"/>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Là on va parler…"/>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va parler</a:t>
            </a:r>
          </a:p>
          <a:p>
            <a:pPr algn="just">
              <a:spcBef>
                <a:spcPts val="0"/>
              </a:spcBef>
              <a:defRPr sz="6600">
                <a:solidFill>
                  <a:srgbClr val="53697A"/>
                </a:solidFill>
                <a:latin typeface="Open Sans Bold"/>
                <a:ea typeface="Open Sans Bold"/>
                <a:cs typeface="Open Sans Bold"/>
                <a:sym typeface="Open Sans Bold"/>
              </a:defRPr>
            </a:pPr>
            <a:r>
              <a:t>des gamins</a:t>
            </a:r>
          </a:p>
        </p:txBody>
      </p:sp>
      <p:sp>
        <p:nvSpPr>
          <p:cNvPr id="26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68" name="Ours en peluche"/>
          <p:cNvSpPr/>
          <p:nvPr/>
        </p:nvSpPr>
        <p:spPr>
          <a:xfrm>
            <a:off x="17886331" y="5579042"/>
            <a:ext cx="5011145" cy="6927583"/>
          </a:xfrm>
          <a:custGeom>
            <a:avLst/>
            <a:gdLst/>
            <a:ahLst/>
            <a:cxnLst>
              <a:cxn ang="0">
                <a:pos x="wd2" y="hd2"/>
              </a:cxn>
              <a:cxn ang="5400000">
                <a:pos x="wd2" y="hd2"/>
              </a:cxn>
              <a:cxn ang="10800000">
                <a:pos x="wd2" y="hd2"/>
              </a:cxn>
              <a:cxn ang="16200000">
                <a:pos x="wd2" y="hd2"/>
              </a:cxn>
            </a:cxnLst>
            <a:rect l="0" t="0" r="r" b="b"/>
            <a:pathLst>
              <a:path w="21457" h="21384" fill="norm" stroke="1" extrusionOk="0">
                <a:moveTo>
                  <a:pt x="4958" y="7"/>
                </a:moveTo>
                <a:cubicBezTo>
                  <a:pt x="4325" y="-31"/>
                  <a:pt x="3713" y="104"/>
                  <a:pt x="3269" y="424"/>
                </a:cubicBezTo>
                <a:cubicBezTo>
                  <a:pt x="2382" y="1058"/>
                  <a:pt x="2515" y="2189"/>
                  <a:pt x="3565" y="2946"/>
                </a:cubicBezTo>
                <a:cubicBezTo>
                  <a:pt x="3764" y="3090"/>
                  <a:pt x="3978" y="3206"/>
                  <a:pt x="4207" y="3302"/>
                </a:cubicBezTo>
                <a:cubicBezTo>
                  <a:pt x="4296" y="3334"/>
                  <a:pt x="4341" y="3410"/>
                  <a:pt x="4311" y="3479"/>
                </a:cubicBezTo>
                <a:cubicBezTo>
                  <a:pt x="4193" y="3783"/>
                  <a:pt x="4126" y="4097"/>
                  <a:pt x="4126" y="4422"/>
                </a:cubicBezTo>
                <a:cubicBezTo>
                  <a:pt x="4126" y="5525"/>
                  <a:pt x="4859" y="6527"/>
                  <a:pt x="6042" y="7252"/>
                </a:cubicBezTo>
                <a:cubicBezTo>
                  <a:pt x="6116" y="7300"/>
                  <a:pt x="6092" y="7396"/>
                  <a:pt x="5989" y="7412"/>
                </a:cubicBezTo>
                <a:cubicBezTo>
                  <a:pt x="5671" y="7471"/>
                  <a:pt x="5384" y="7594"/>
                  <a:pt x="5148" y="7770"/>
                </a:cubicBezTo>
                <a:lnTo>
                  <a:pt x="600" y="11235"/>
                </a:lnTo>
                <a:cubicBezTo>
                  <a:pt x="141" y="11582"/>
                  <a:pt x="-74" y="12061"/>
                  <a:pt x="22" y="12546"/>
                </a:cubicBezTo>
                <a:cubicBezTo>
                  <a:pt x="163" y="13277"/>
                  <a:pt x="1012" y="13847"/>
                  <a:pt x="2033" y="13901"/>
                </a:cubicBezTo>
                <a:cubicBezTo>
                  <a:pt x="2839" y="13943"/>
                  <a:pt x="3556" y="13671"/>
                  <a:pt x="3985" y="13239"/>
                </a:cubicBezTo>
                <a:cubicBezTo>
                  <a:pt x="4044" y="13175"/>
                  <a:pt x="4179" y="13201"/>
                  <a:pt x="4193" y="13276"/>
                </a:cubicBezTo>
                <a:cubicBezTo>
                  <a:pt x="4289" y="13793"/>
                  <a:pt x="4489" y="14289"/>
                  <a:pt x="4785" y="14742"/>
                </a:cubicBezTo>
                <a:cubicBezTo>
                  <a:pt x="4859" y="14849"/>
                  <a:pt x="4865" y="14972"/>
                  <a:pt x="4806" y="15084"/>
                </a:cubicBezTo>
                <a:lnTo>
                  <a:pt x="2980" y="18655"/>
                </a:lnTo>
                <a:cubicBezTo>
                  <a:pt x="2440" y="19705"/>
                  <a:pt x="3187" y="20868"/>
                  <a:pt x="4644" y="21257"/>
                </a:cubicBezTo>
                <a:cubicBezTo>
                  <a:pt x="4962" y="21343"/>
                  <a:pt x="5287" y="21384"/>
                  <a:pt x="5612" y="21384"/>
                </a:cubicBezTo>
                <a:cubicBezTo>
                  <a:pt x="6758" y="21384"/>
                  <a:pt x="7832" y="20879"/>
                  <a:pt x="8254" y="20058"/>
                </a:cubicBezTo>
                <a:lnTo>
                  <a:pt x="9488" y="17642"/>
                </a:lnTo>
                <a:cubicBezTo>
                  <a:pt x="9539" y="17546"/>
                  <a:pt x="9673" y="17488"/>
                  <a:pt x="9813" y="17504"/>
                </a:cubicBezTo>
                <a:cubicBezTo>
                  <a:pt x="10117" y="17536"/>
                  <a:pt x="10420" y="17552"/>
                  <a:pt x="10731" y="17552"/>
                </a:cubicBezTo>
                <a:cubicBezTo>
                  <a:pt x="11041" y="17552"/>
                  <a:pt x="11343" y="17536"/>
                  <a:pt x="11646" y="17504"/>
                </a:cubicBezTo>
                <a:cubicBezTo>
                  <a:pt x="11786" y="17488"/>
                  <a:pt x="11920" y="17546"/>
                  <a:pt x="11972" y="17642"/>
                </a:cubicBezTo>
                <a:lnTo>
                  <a:pt x="13208" y="20058"/>
                </a:lnTo>
                <a:cubicBezTo>
                  <a:pt x="13630" y="20879"/>
                  <a:pt x="14701" y="21384"/>
                  <a:pt x="15847" y="21384"/>
                </a:cubicBezTo>
                <a:cubicBezTo>
                  <a:pt x="16165" y="21384"/>
                  <a:pt x="16497" y="21343"/>
                  <a:pt x="16815" y="21257"/>
                </a:cubicBezTo>
                <a:cubicBezTo>
                  <a:pt x="18272" y="20868"/>
                  <a:pt x="19019" y="19705"/>
                  <a:pt x="18479" y="18655"/>
                </a:cubicBezTo>
                <a:lnTo>
                  <a:pt x="16654" y="15084"/>
                </a:lnTo>
                <a:cubicBezTo>
                  <a:pt x="16602" y="14972"/>
                  <a:pt x="16608" y="14849"/>
                  <a:pt x="16674" y="14742"/>
                </a:cubicBezTo>
                <a:cubicBezTo>
                  <a:pt x="16963" y="14289"/>
                  <a:pt x="17170" y="13793"/>
                  <a:pt x="17266" y="13276"/>
                </a:cubicBezTo>
                <a:cubicBezTo>
                  <a:pt x="17281" y="13201"/>
                  <a:pt x="17415" y="13175"/>
                  <a:pt x="17474" y="13239"/>
                </a:cubicBezTo>
                <a:cubicBezTo>
                  <a:pt x="17903" y="13671"/>
                  <a:pt x="18621" y="13943"/>
                  <a:pt x="19427" y="13901"/>
                </a:cubicBezTo>
                <a:cubicBezTo>
                  <a:pt x="20447" y="13847"/>
                  <a:pt x="21297" y="13277"/>
                  <a:pt x="21437" y="12546"/>
                </a:cubicBezTo>
                <a:cubicBezTo>
                  <a:pt x="21526" y="12061"/>
                  <a:pt x="21312" y="11582"/>
                  <a:pt x="20846" y="11235"/>
                </a:cubicBezTo>
                <a:lnTo>
                  <a:pt x="16298" y="7770"/>
                </a:lnTo>
                <a:cubicBezTo>
                  <a:pt x="16069" y="7589"/>
                  <a:pt x="15772" y="7465"/>
                  <a:pt x="15454" y="7412"/>
                </a:cubicBezTo>
                <a:cubicBezTo>
                  <a:pt x="15351" y="7396"/>
                  <a:pt x="15322" y="7300"/>
                  <a:pt x="15403" y="7252"/>
                </a:cubicBezTo>
                <a:cubicBezTo>
                  <a:pt x="16587" y="6527"/>
                  <a:pt x="17319" y="5525"/>
                  <a:pt x="17319" y="4422"/>
                </a:cubicBezTo>
                <a:cubicBezTo>
                  <a:pt x="17319" y="4097"/>
                  <a:pt x="17253" y="3783"/>
                  <a:pt x="17134" y="3479"/>
                </a:cubicBezTo>
                <a:cubicBezTo>
                  <a:pt x="17112" y="3415"/>
                  <a:pt x="17150" y="3340"/>
                  <a:pt x="17238" y="3302"/>
                </a:cubicBezTo>
                <a:cubicBezTo>
                  <a:pt x="17468" y="3206"/>
                  <a:pt x="17681" y="3090"/>
                  <a:pt x="17881" y="2946"/>
                </a:cubicBezTo>
                <a:cubicBezTo>
                  <a:pt x="18931" y="2194"/>
                  <a:pt x="19064" y="1063"/>
                  <a:pt x="18177" y="424"/>
                </a:cubicBezTo>
                <a:cubicBezTo>
                  <a:pt x="17297" y="-216"/>
                  <a:pt x="15728" y="-120"/>
                  <a:pt x="14678" y="637"/>
                </a:cubicBezTo>
                <a:cubicBezTo>
                  <a:pt x="14560" y="728"/>
                  <a:pt x="14450" y="818"/>
                  <a:pt x="14354" y="913"/>
                </a:cubicBezTo>
                <a:cubicBezTo>
                  <a:pt x="14295" y="972"/>
                  <a:pt x="14175" y="994"/>
                  <a:pt x="14079" y="962"/>
                </a:cubicBezTo>
                <a:cubicBezTo>
                  <a:pt x="13096" y="605"/>
                  <a:pt x="11949" y="402"/>
                  <a:pt x="10722" y="402"/>
                </a:cubicBezTo>
                <a:cubicBezTo>
                  <a:pt x="9494" y="402"/>
                  <a:pt x="8350" y="610"/>
                  <a:pt x="7366" y="962"/>
                </a:cubicBezTo>
                <a:cubicBezTo>
                  <a:pt x="7270" y="999"/>
                  <a:pt x="7158" y="977"/>
                  <a:pt x="7091" y="913"/>
                </a:cubicBezTo>
                <a:cubicBezTo>
                  <a:pt x="6995" y="818"/>
                  <a:pt x="6884" y="722"/>
                  <a:pt x="6765" y="637"/>
                </a:cubicBezTo>
                <a:cubicBezTo>
                  <a:pt x="6244" y="258"/>
                  <a:pt x="5591" y="46"/>
                  <a:pt x="4958" y="7"/>
                </a:cubicBezTo>
                <a:close/>
                <a:moveTo>
                  <a:pt x="8822" y="3479"/>
                </a:moveTo>
                <a:cubicBezTo>
                  <a:pt x="9155" y="3479"/>
                  <a:pt x="9421" y="3671"/>
                  <a:pt x="9421" y="3910"/>
                </a:cubicBezTo>
                <a:cubicBezTo>
                  <a:pt x="9421" y="4150"/>
                  <a:pt x="9155" y="4342"/>
                  <a:pt x="8822" y="4342"/>
                </a:cubicBezTo>
                <a:cubicBezTo>
                  <a:pt x="8489" y="4342"/>
                  <a:pt x="8224" y="4150"/>
                  <a:pt x="8224" y="3910"/>
                </a:cubicBezTo>
                <a:cubicBezTo>
                  <a:pt x="8224" y="3671"/>
                  <a:pt x="8489" y="3479"/>
                  <a:pt x="8822" y="3479"/>
                </a:cubicBezTo>
                <a:close/>
                <a:moveTo>
                  <a:pt x="12637" y="3479"/>
                </a:moveTo>
                <a:cubicBezTo>
                  <a:pt x="12970" y="3479"/>
                  <a:pt x="13236" y="3671"/>
                  <a:pt x="13236" y="3910"/>
                </a:cubicBezTo>
                <a:cubicBezTo>
                  <a:pt x="13236" y="4150"/>
                  <a:pt x="12970" y="4342"/>
                  <a:pt x="12637" y="4342"/>
                </a:cubicBezTo>
                <a:cubicBezTo>
                  <a:pt x="12305" y="4342"/>
                  <a:pt x="12039" y="4150"/>
                  <a:pt x="12039" y="3910"/>
                </a:cubicBezTo>
                <a:cubicBezTo>
                  <a:pt x="12039" y="3671"/>
                  <a:pt x="12305" y="3479"/>
                  <a:pt x="12637" y="3479"/>
                </a:cubicBezTo>
                <a:close/>
                <a:moveTo>
                  <a:pt x="10731" y="4444"/>
                </a:moveTo>
                <a:cubicBezTo>
                  <a:pt x="12114" y="4444"/>
                  <a:pt x="13236" y="5126"/>
                  <a:pt x="13236" y="5968"/>
                </a:cubicBezTo>
                <a:cubicBezTo>
                  <a:pt x="13236" y="6810"/>
                  <a:pt x="12114" y="7492"/>
                  <a:pt x="10731" y="7492"/>
                </a:cubicBezTo>
                <a:cubicBezTo>
                  <a:pt x="9348" y="7492"/>
                  <a:pt x="8224" y="6810"/>
                  <a:pt x="8224" y="5968"/>
                </a:cubicBezTo>
                <a:cubicBezTo>
                  <a:pt x="8224" y="5126"/>
                  <a:pt x="9348" y="4444"/>
                  <a:pt x="10731" y="4444"/>
                </a:cubicBezTo>
                <a:close/>
                <a:moveTo>
                  <a:pt x="9843" y="5248"/>
                </a:moveTo>
                <a:cubicBezTo>
                  <a:pt x="9511" y="5248"/>
                  <a:pt x="9346" y="5536"/>
                  <a:pt x="9575" y="5706"/>
                </a:cubicBezTo>
                <a:lnTo>
                  <a:pt x="10278" y="6213"/>
                </a:lnTo>
                <a:cubicBezTo>
                  <a:pt x="10522" y="6389"/>
                  <a:pt x="10923" y="6389"/>
                  <a:pt x="11175" y="6213"/>
                </a:cubicBezTo>
                <a:lnTo>
                  <a:pt x="11877" y="5706"/>
                </a:lnTo>
                <a:cubicBezTo>
                  <a:pt x="12114" y="5536"/>
                  <a:pt x="11951" y="5248"/>
                  <a:pt x="11618" y="5248"/>
                </a:cubicBezTo>
                <a:lnTo>
                  <a:pt x="9843" y="5248"/>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Là on annonc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annonce</a:t>
            </a:r>
          </a:p>
          <a:p>
            <a:pPr algn="just">
              <a:spcBef>
                <a:spcPts val="0"/>
              </a:spcBef>
              <a:defRPr sz="6600">
                <a:solidFill>
                  <a:srgbClr val="53697A"/>
                </a:solidFill>
                <a:latin typeface="Open Sans Bold"/>
                <a:ea typeface="Open Sans Bold"/>
                <a:cs typeface="Open Sans Bold"/>
                <a:sym typeface="Open Sans Bold"/>
              </a:defRPr>
            </a:pPr>
            <a:r>
              <a:t>qu’on va regarder</a:t>
            </a:r>
          </a:p>
          <a:p>
            <a:pPr algn="just">
              <a:spcBef>
                <a:spcPts val="0"/>
              </a:spcBef>
              <a:defRPr sz="6600">
                <a:solidFill>
                  <a:srgbClr val="53697A"/>
                </a:solidFill>
                <a:latin typeface="Open Sans Bold"/>
                <a:ea typeface="Open Sans Bold"/>
                <a:cs typeface="Open Sans Bold"/>
                <a:sym typeface="Open Sans Bold"/>
              </a:defRPr>
            </a:pPr>
            <a:r>
              <a:t>une vidéo</a:t>
            </a:r>
          </a:p>
        </p:txBody>
      </p:sp>
      <p:sp>
        <p:nvSpPr>
          <p:cNvPr id="273"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74" name="Clap de tournage"/>
          <p:cNvSpPr/>
          <p:nvPr/>
        </p:nvSpPr>
        <p:spPr>
          <a:xfrm>
            <a:off x="15967360" y="5258626"/>
            <a:ext cx="6502401" cy="6786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1"/>
                </a:lnTo>
                <a:lnTo>
                  <a:pt x="4430" y="7871"/>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à on annonc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annonce </a:t>
            </a:r>
          </a:p>
          <a:p>
            <a:pPr algn="just">
              <a:spcBef>
                <a:spcPts val="0"/>
              </a:spcBef>
              <a:defRPr sz="6600">
                <a:solidFill>
                  <a:srgbClr val="53697A"/>
                </a:solidFill>
                <a:latin typeface="Open Sans Bold"/>
                <a:ea typeface="Open Sans Bold"/>
                <a:cs typeface="Open Sans Bold"/>
                <a:sym typeface="Open Sans Bold"/>
              </a:defRPr>
            </a:pPr>
            <a:r>
              <a:t>un truc important</a:t>
            </a:r>
          </a:p>
          <a:p>
            <a:pPr algn="just">
              <a:spcBef>
                <a:spcPts val="0"/>
              </a:spcBef>
              <a:defRPr sz="6600">
                <a:solidFill>
                  <a:srgbClr val="53697A"/>
                </a:solidFill>
                <a:latin typeface="Open Sans Bold"/>
                <a:ea typeface="Open Sans Bold"/>
                <a:cs typeface="Open Sans Bold"/>
                <a:sym typeface="Open Sans Bold"/>
              </a:defRPr>
            </a:pPr>
            <a:r>
              <a:t>(qu’on se le dise)</a:t>
            </a:r>
          </a:p>
        </p:txBody>
      </p:sp>
      <p:sp>
        <p:nvSpPr>
          <p:cNvPr id="27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80" name="Porte-voix"/>
          <p:cNvSpPr/>
          <p:nvPr/>
        </p:nvSpPr>
        <p:spPr>
          <a:xfrm rot="19800000">
            <a:off x="15250199" y="7407567"/>
            <a:ext cx="7758656" cy="3930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88" y="0"/>
                </a:moveTo>
                <a:lnTo>
                  <a:pt x="1296" y="8342"/>
                </a:lnTo>
                <a:lnTo>
                  <a:pt x="1296" y="7965"/>
                </a:lnTo>
                <a:cubicBezTo>
                  <a:pt x="1296" y="7822"/>
                  <a:pt x="1235" y="7702"/>
                  <a:pt x="1163" y="7702"/>
                </a:cubicBezTo>
                <a:lnTo>
                  <a:pt x="132" y="7702"/>
                </a:lnTo>
                <a:cubicBezTo>
                  <a:pt x="59" y="7702"/>
                  <a:pt x="0" y="7822"/>
                  <a:pt x="0" y="7965"/>
                </a:cubicBezTo>
                <a:lnTo>
                  <a:pt x="0" y="13572"/>
                </a:lnTo>
                <a:cubicBezTo>
                  <a:pt x="0" y="13715"/>
                  <a:pt x="59" y="13831"/>
                  <a:pt x="132" y="13831"/>
                </a:cubicBezTo>
                <a:lnTo>
                  <a:pt x="1163" y="13831"/>
                </a:lnTo>
                <a:cubicBezTo>
                  <a:pt x="1235" y="13831"/>
                  <a:pt x="1296" y="13715"/>
                  <a:pt x="1296" y="13572"/>
                </a:cubicBezTo>
                <a:lnTo>
                  <a:pt x="1296" y="13258"/>
                </a:lnTo>
                <a:lnTo>
                  <a:pt x="4868" y="14871"/>
                </a:lnTo>
                <a:cubicBezTo>
                  <a:pt x="4831" y="15727"/>
                  <a:pt x="4856" y="17088"/>
                  <a:pt x="5246" y="18369"/>
                </a:cubicBezTo>
                <a:cubicBezTo>
                  <a:pt x="5666" y="19743"/>
                  <a:pt x="6385" y="20665"/>
                  <a:pt x="7391" y="21110"/>
                </a:cubicBezTo>
                <a:cubicBezTo>
                  <a:pt x="7411" y="21118"/>
                  <a:pt x="7709" y="21237"/>
                  <a:pt x="8130" y="21237"/>
                </a:cubicBezTo>
                <a:cubicBezTo>
                  <a:pt x="8379" y="21237"/>
                  <a:pt x="8670" y="21198"/>
                  <a:pt x="8972" y="21067"/>
                </a:cubicBezTo>
                <a:cubicBezTo>
                  <a:pt x="9689" y="20757"/>
                  <a:pt x="10583" y="19899"/>
                  <a:pt x="10999" y="17636"/>
                </a:cubicBezTo>
                <a:lnTo>
                  <a:pt x="19788" y="21600"/>
                </a:lnTo>
                <a:cubicBezTo>
                  <a:pt x="19788" y="21600"/>
                  <a:pt x="21349" y="19032"/>
                  <a:pt x="21600" y="10803"/>
                </a:cubicBezTo>
                <a:lnTo>
                  <a:pt x="21360" y="10800"/>
                </a:lnTo>
                <a:lnTo>
                  <a:pt x="21600" y="10797"/>
                </a:lnTo>
                <a:cubicBezTo>
                  <a:pt x="21349" y="2568"/>
                  <a:pt x="19788" y="0"/>
                  <a:pt x="19788" y="0"/>
                </a:cubicBezTo>
                <a:close/>
                <a:moveTo>
                  <a:pt x="5884" y="15327"/>
                </a:moveTo>
                <a:lnTo>
                  <a:pt x="9983" y="17176"/>
                </a:lnTo>
                <a:cubicBezTo>
                  <a:pt x="9401" y="19745"/>
                  <a:pt x="7796" y="19199"/>
                  <a:pt x="7607" y="19125"/>
                </a:cubicBezTo>
                <a:cubicBezTo>
                  <a:pt x="6898" y="18811"/>
                  <a:pt x="6403" y="18209"/>
                  <a:pt x="6132" y="17336"/>
                </a:cubicBezTo>
                <a:cubicBezTo>
                  <a:pt x="5918" y="16643"/>
                  <a:pt x="5877" y="15882"/>
                  <a:pt x="5884" y="1532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Ça c’est pour annoncer…"/>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annoncer</a:t>
            </a:r>
          </a:p>
          <a:p>
            <a:pPr algn="just">
              <a:spcBef>
                <a:spcPts val="0"/>
              </a:spcBef>
              <a:defRPr sz="6600">
                <a:solidFill>
                  <a:srgbClr val="53697A"/>
                </a:solidFill>
                <a:latin typeface="Open Sans Bold"/>
                <a:ea typeface="Open Sans Bold"/>
                <a:cs typeface="Open Sans Bold"/>
                <a:sym typeface="Open Sans Bold"/>
              </a:defRPr>
            </a:pPr>
            <a:r>
              <a:t>une date de colloque</a:t>
            </a:r>
          </a:p>
          <a:p>
            <a:pPr algn="just">
              <a:spcBef>
                <a:spcPts val="0"/>
              </a:spcBef>
              <a:defRPr sz="6600">
                <a:solidFill>
                  <a:srgbClr val="53697A"/>
                </a:solidFill>
                <a:latin typeface="Open Sans Bold"/>
                <a:ea typeface="Open Sans Bold"/>
                <a:cs typeface="Open Sans Bold"/>
                <a:sym typeface="Open Sans Bold"/>
              </a:defRPr>
            </a:pPr>
            <a:r>
              <a:t>ou d’autre chose</a:t>
            </a:r>
          </a:p>
        </p:txBody>
      </p:sp>
      <p:sp>
        <p:nvSpPr>
          <p:cNvPr id="285"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86" name="Calendrier"/>
          <p:cNvSpPr/>
          <p:nvPr/>
        </p:nvSpPr>
        <p:spPr>
          <a:xfrm>
            <a:off x="16945128" y="5949726"/>
            <a:ext cx="5601644" cy="6178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89" y="0"/>
                </a:moveTo>
                <a:cubicBezTo>
                  <a:pt x="4152" y="0"/>
                  <a:pt x="4034" y="103"/>
                  <a:pt x="4034" y="233"/>
                </a:cubicBezTo>
                <a:lnTo>
                  <a:pt x="4034" y="1151"/>
                </a:lnTo>
                <a:lnTo>
                  <a:pt x="4034" y="2953"/>
                </a:lnTo>
                <a:lnTo>
                  <a:pt x="6428" y="2953"/>
                </a:lnTo>
                <a:lnTo>
                  <a:pt x="6433" y="1151"/>
                </a:lnTo>
                <a:lnTo>
                  <a:pt x="6433" y="233"/>
                </a:lnTo>
                <a:cubicBezTo>
                  <a:pt x="6433" y="109"/>
                  <a:pt x="6321" y="0"/>
                  <a:pt x="6178" y="0"/>
                </a:cubicBezTo>
                <a:lnTo>
                  <a:pt x="4289" y="0"/>
                </a:lnTo>
                <a:close/>
                <a:moveTo>
                  <a:pt x="15422" y="0"/>
                </a:moveTo>
                <a:cubicBezTo>
                  <a:pt x="15279" y="0"/>
                  <a:pt x="15167" y="109"/>
                  <a:pt x="15167" y="233"/>
                </a:cubicBezTo>
                <a:lnTo>
                  <a:pt x="15167" y="1151"/>
                </a:lnTo>
                <a:lnTo>
                  <a:pt x="15172" y="2953"/>
                </a:lnTo>
                <a:lnTo>
                  <a:pt x="17566" y="2953"/>
                </a:lnTo>
                <a:lnTo>
                  <a:pt x="17566" y="1151"/>
                </a:lnTo>
                <a:lnTo>
                  <a:pt x="17566" y="233"/>
                </a:lnTo>
                <a:cubicBezTo>
                  <a:pt x="17566" y="103"/>
                  <a:pt x="17448" y="0"/>
                  <a:pt x="17311" y="0"/>
                </a:cubicBezTo>
                <a:lnTo>
                  <a:pt x="15422" y="0"/>
                </a:lnTo>
                <a:close/>
                <a:moveTo>
                  <a:pt x="1031" y="2150"/>
                </a:moveTo>
                <a:cubicBezTo>
                  <a:pt x="465" y="2150"/>
                  <a:pt x="0" y="2565"/>
                  <a:pt x="0" y="3083"/>
                </a:cubicBezTo>
                <a:lnTo>
                  <a:pt x="0" y="20665"/>
                </a:lnTo>
                <a:cubicBezTo>
                  <a:pt x="0" y="21178"/>
                  <a:pt x="459" y="21600"/>
                  <a:pt x="1031" y="21600"/>
                </a:cubicBezTo>
                <a:lnTo>
                  <a:pt x="20569" y="21600"/>
                </a:lnTo>
                <a:cubicBezTo>
                  <a:pt x="21135" y="21600"/>
                  <a:pt x="21600" y="21184"/>
                  <a:pt x="21600" y="20665"/>
                </a:cubicBezTo>
                <a:lnTo>
                  <a:pt x="21600" y="3083"/>
                </a:lnTo>
                <a:cubicBezTo>
                  <a:pt x="21600" y="2570"/>
                  <a:pt x="21135" y="2150"/>
                  <a:pt x="20569" y="2150"/>
                </a:cubicBezTo>
                <a:lnTo>
                  <a:pt x="18329" y="2150"/>
                </a:lnTo>
                <a:lnTo>
                  <a:pt x="18329" y="3088"/>
                </a:lnTo>
                <a:cubicBezTo>
                  <a:pt x="18329" y="3396"/>
                  <a:pt x="18049" y="3650"/>
                  <a:pt x="17710" y="3650"/>
                </a:cubicBezTo>
                <a:lnTo>
                  <a:pt x="15018" y="3650"/>
                </a:lnTo>
                <a:cubicBezTo>
                  <a:pt x="14678" y="3650"/>
                  <a:pt x="14398" y="3396"/>
                  <a:pt x="14398" y="3088"/>
                </a:cubicBezTo>
                <a:lnTo>
                  <a:pt x="14398" y="2150"/>
                </a:lnTo>
                <a:lnTo>
                  <a:pt x="7202" y="2150"/>
                </a:lnTo>
                <a:lnTo>
                  <a:pt x="7202" y="3088"/>
                </a:lnTo>
                <a:cubicBezTo>
                  <a:pt x="7202" y="3396"/>
                  <a:pt x="6922" y="3650"/>
                  <a:pt x="6582" y="3650"/>
                </a:cubicBezTo>
                <a:lnTo>
                  <a:pt x="3890" y="3650"/>
                </a:lnTo>
                <a:cubicBezTo>
                  <a:pt x="3551" y="3650"/>
                  <a:pt x="3271" y="3396"/>
                  <a:pt x="3271" y="3088"/>
                </a:cubicBezTo>
                <a:lnTo>
                  <a:pt x="3271" y="2150"/>
                </a:lnTo>
                <a:lnTo>
                  <a:pt x="1031" y="2150"/>
                </a:lnTo>
                <a:close/>
                <a:moveTo>
                  <a:pt x="1508" y="6389"/>
                </a:moveTo>
                <a:lnTo>
                  <a:pt x="20092" y="6389"/>
                </a:lnTo>
                <a:lnTo>
                  <a:pt x="20092" y="19565"/>
                </a:lnTo>
                <a:lnTo>
                  <a:pt x="1508" y="19565"/>
                </a:lnTo>
                <a:lnTo>
                  <a:pt x="1508" y="6389"/>
                </a:lnTo>
                <a:close/>
                <a:moveTo>
                  <a:pt x="3807" y="8451"/>
                </a:moveTo>
                <a:cubicBezTo>
                  <a:pt x="3777" y="8451"/>
                  <a:pt x="3747" y="8478"/>
                  <a:pt x="3747" y="8505"/>
                </a:cubicBezTo>
                <a:lnTo>
                  <a:pt x="3747" y="10493"/>
                </a:lnTo>
                <a:cubicBezTo>
                  <a:pt x="3747" y="10525"/>
                  <a:pt x="3777" y="10547"/>
                  <a:pt x="3807" y="10547"/>
                </a:cubicBezTo>
                <a:lnTo>
                  <a:pt x="5999" y="10547"/>
                </a:lnTo>
                <a:cubicBezTo>
                  <a:pt x="6029" y="10547"/>
                  <a:pt x="6059" y="10525"/>
                  <a:pt x="6059" y="10493"/>
                </a:cubicBezTo>
                <a:lnTo>
                  <a:pt x="6059" y="8505"/>
                </a:lnTo>
                <a:cubicBezTo>
                  <a:pt x="6059" y="8478"/>
                  <a:pt x="6029" y="8451"/>
                  <a:pt x="5999" y="8451"/>
                </a:cubicBezTo>
                <a:lnTo>
                  <a:pt x="3807" y="8451"/>
                </a:lnTo>
                <a:close/>
                <a:moveTo>
                  <a:pt x="7654" y="8451"/>
                </a:moveTo>
                <a:cubicBezTo>
                  <a:pt x="7618" y="8451"/>
                  <a:pt x="7595" y="8478"/>
                  <a:pt x="7595" y="8505"/>
                </a:cubicBezTo>
                <a:lnTo>
                  <a:pt x="7595" y="10493"/>
                </a:lnTo>
                <a:cubicBezTo>
                  <a:pt x="7595" y="10525"/>
                  <a:pt x="7618" y="10547"/>
                  <a:pt x="7654" y="10547"/>
                </a:cubicBezTo>
                <a:lnTo>
                  <a:pt x="9847" y="10547"/>
                </a:lnTo>
                <a:cubicBezTo>
                  <a:pt x="9877" y="10547"/>
                  <a:pt x="9907" y="10525"/>
                  <a:pt x="9907" y="10493"/>
                </a:cubicBezTo>
                <a:lnTo>
                  <a:pt x="9907" y="8505"/>
                </a:lnTo>
                <a:cubicBezTo>
                  <a:pt x="9907" y="8478"/>
                  <a:pt x="9877" y="8451"/>
                  <a:pt x="9847" y="8451"/>
                </a:cubicBezTo>
                <a:lnTo>
                  <a:pt x="7654" y="8451"/>
                </a:lnTo>
                <a:close/>
                <a:moveTo>
                  <a:pt x="11753" y="8451"/>
                </a:moveTo>
                <a:cubicBezTo>
                  <a:pt x="11723" y="8451"/>
                  <a:pt x="11693" y="8478"/>
                  <a:pt x="11693" y="8505"/>
                </a:cubicBezTo>
                <a:lnTo>
                  <a:pt x="11693" y="10493"/>
                </a:lnTo>
                <a:cubicBezTo>
                  <a:pt x="11693" y="10525"/>
                  <a:pt x="11723" y="10547"/>
                  <a:pt x="11753" y="10547"/>
                </a:cubicBezTo>
                <a:lnTo>
                  <a:pt x="13946" y="10547"/>
                </a:lnTo>
                <a:cubicBezTo>
                  <a:pt x="13976" y="10547"/>
                  <a:pt x="14005" y="10525"/>
                  <a:pt x="14005" y="10493"/>
                </a:cubicBezTo>
                <a:lnTo>
                  <a:pt x="14005" y="8505"/>
                </a:lnTo>
                <a:cubicBezTo>
                  <a:pt x="14005" y="8478"/>
                  <a:pt x="13976" y="8451"/>
                  <a:pt x="13946" y="8451"/>
                </a:cubicBezTo>
                <a:lnTo>
                  <a:pt x="11753" y="8451"/>
                </a:lnTo>
                <a:close/>
                <a:moveTo>
                  <a:pt x="15601" y="8451"/>
                </a:moveTo>
                <a:cubicBezTo>
                  <a:pt x="15565" y="8451"/>
                  <a:pt x="15541" y="8478"/>
                  <a:pt x="15541" y="8505"/>
                </a:cubicBezTo>
                <a:lnTo>
                  <a:pt x="15541" y="10493"/>
                </a:lnTo>
                <a:cubicBezTo>
                  <a:pt x="15541" y="10525"/>
                  <a:pt x="15565" y="10547"/>
                  <a:pt x="15601" y="10547"/>
                </a:cubicBezTo>
                <a:lnTo>
                  <a:pt x="17793" y="10547"/>
                </a:lnTo>
                <a:cubicBezTo>
                  <a:pt x="17829" y="10547"/>
                  <a:pt x="17853" y="10525"/>
                  <a:pt x="17853" y="10493"/>
                </a:cubicBezTo>
                <a:lnTo>
                  <a:pt x="17853" y="8505"/>
                </a:lnTo>
                <a:cubicBezTo>
                  <a:pt x="17853" y="8478"/>
                  <a:pt x="17829" y="8451"/>
                  <a:pt x="17793" y="8451"/>
                </a:cubicBezTo>
                <a:lnTo>
                  <a:pt x="15601" y="8451"/>
                </a:lnTo>
                <a:close/>
                <a:moveTo>
                  <a:pt x="3771" y="12086"/>
                </a:moveTo>
                <a:cubicBezTo>
                  <a:pt x="3736" y="12086"/>
                  <a:pt x="3712" y="12107"/>
                  <a:pt x="3712" y="12140"/>
                </a:cubicBezTo>
                <a:lnTo>
                  <a:pt x="3712" y="14126"/>
                </a:lnTo>
                <a:cubicBezTo>
                  <a:pt x="3712" y="14153"/>
                  <a:pt x="3736" y="14180"/>
                  <a:pt x="3771" y="14180"/>
                </a:cubicBezTo>
                <a:lnTo>
                  <a:pt x="5964" y="14180"/>
                </a:lnTo>
                <a:cubicBezTo>
                  <a:pt x="5994" y="14180"/>
                  <a:pt x="6024" y="14153"/>
                  <a:pt x="6024" y="14126"/>
                </a:cubicBezTo>
                <a:lnTo>
                  <a:pt x="6024" y="12140"/>
                </a:lnTo>
                <a:cubicBezTo>
                  <a:pt x="6024" y="12107"/>
                  <a:pt x="5994" y="12086"/>
                  <a:pt x="5964" y="12086"/>
                </a:cubicBezTo>
                <a:lnTo>
                  <a:pt x="3771" y="12086"/>
                </a:lnTo>
                <a:close/>
                <a:moveTo>
                  <a:pt x="7619" y="12086"/>
                </a:moveTo>
                <a:cubicBezTo>
                  <a:pt x="7583" y="12086"/>
                  <a:pt x="7559" y="12107"/>
                  <a:pt x="7559" y="12140"/>
                </a:cubicBezTo>
                <a:lnTo>
                  <a:pt x="7559" y="14126"/>
                </a:lnTo>
                <a:cubicBezTo>
                  <a:pt x="7559" y="14153"/>
                  <a:pt x="7583" y="14180"/>
                  <a:pt x="7619" y="14180"/>
                </a:cubicBezTo>
                <a:lnTo>
                  <a:pt x="9812" y="14180"/>
                </a:lnTo>
                <a:cubicBezTo>
                  <a:pt x="9841" y="14180"/>
                  <a:pt x="9871" y="14153"/>
                  <a:pt x="9871" y="14126"/>
                </a:cubicBezTo>
                <a:lnTo>
                  <a:pt x="9871" y="12140"/>
                </a:lnTo>
                <a:cubicBezTo>
                  <a:pt x="9871" y="12107"/>
                  <a:pt x="9841" y="12086"/>
                  <a:pt x="9812" y="12086"/>
                </a:cubicBezTo>
                <a:lnTo>
                  <a:pt x="7619" y="12086"/>
                </a:lnTo>
                <a:close/>
                <a:moveTo>
                  <a:pt x="11788" y="12086"/>
                </a:moveTo>
                <a:cubicBezTo>
                  <a:pt x="11759" y="12086"/>
                  <a:pt x="11729" y="12107"/>
                  <a:pt x="11729" y="12140"/>
                </a:cubicBezTo>
                <a:lnTo>
                  <a:pt x="11729" y="14126"/>
                </a:lnTo>
                <a:cubicBezTo>
                  <a:pt x="11729" y="14153"/>
                  <a:pt x="11759" y="14180"/>
                  <a:pt x="11788" y="14180"/>
                </a:cubicBezTo>
                <a:lnTo>
                  <a:pt x="13981" y="14180"/>
                </a:lnTo>
                <a:cubicBezTo>
                  <a:pt x="14011" y="14180"/>
                  <a:pt x="14041" y="14153"/>
                  <a:pt x="14041" y="14126"/>
                </a:cubicBezTo>
                <a:lnTo>
                  <a:pt x="14041" y="12140"/>
                </a:lnTo>
                <a:cubicBezTo>
                  <a:pt x="14041" y="12107"/>
                  <a:pt x="14011" y="12086"/>
                  <a:pt x="13981" y="12086"/>
                </a:cubicBezTo>
                <a:lnTo>
                  <a:pt x="11788" y="12086"/>
                </a:lnTo>
                <a:close/>
                <a:moveTo>
                  <a:pt x="15636" y="12086"/>
                </a:moveTo>
                <a:cubicBezTo>
                  <a:pt x="15600" y="12086"/>
                  <a:pt x="15576" y="12107"/>
                  <a:pt x="15576" y="12140"/>
                </a:cubicBezTo>
                <a:lnTo>
                  <a:pt x="15576" y="14126"/>
                </a:lnTo>
                <a:cubicBezTo>
                  <a:pt x="15576" y="14153"/>
                  <a:pt x="15600" y="14180"/>
                  <a:pt x="15636" y="14180"/>
                </a:cubicBezTo>
                <a:lnTo>
                  <a:pt x="17829" y="14180"/>
                </a:lnTo>
                <a:cubicBezTo>
                  <a:pt x="17864" y="14180"/>
                  <a:pt x="17888" y="14153"/>
                  <a:pt x="17888" y="14126"/>
                </a:cubicBezTo>
                <a:lnTo>
                  <a:pt x="17888" y="12140"/>
                </a:lnTo>
                <a:cubicBezTo>
                  <a:pt x="17888" y="12107"/>
                  <a:pt x="17864" y="12086"/>
                  <a:pt x="17829" y="12086"/>
                </a:cubicBezTo>
                <a:lnTo>
                  <a:pt x="15636" y="12086"/>
                </a:lnTo>
                <a:close/>
                <a:moveTo>
                  <a:pt x="3771" y="15866"/>
                </a:moveTo>
                <a:cubicBezTo>
                  <a:pt x="3736" y="15866"/>
                  <a:pt x="3712" y="15893"/>
                  <a:pt x="3712" y="15920"/>
                </a:cubicBezTo>
                <a:lnTo>
                  <a:pt x="3712" y="17906"/>
                </a:lnTo>
                <a:cubicBezTo>
                  <a:pt x="3712" y="17933"/>
                  <a:pt x="3736" y="17960"/>
                  <a:pt x="3771" y="17960"/>
                </a:cubicBezTo>
                <a:lnTo>
                  <a:pt x="5964" y="17960"/>
                </a:lnTo>
                <a:cubicBezTo>
                  <a:pt x="5994" y="17960"/>
                  <a:pt x="6024" y="17933"/>
                  <a:pt x="6024" y="17906"/>
                </a:cubicBezTo>
                <a:lnTo>
                  <a:pt x="6024" y="15920"/>
                </a:lnTo>
                <a:cubicBezTo>
                  <a:pt x="6024" y="15893"/>
                  <a:pt x="5994" y="15866"/>
                  <a:pt x="5964" y="15866"/>
                </a:cubicBezTo>
                <a:lnTo>
                  <a:pt x="3771" y="15866"/>
                </a:lnTo>
                <a:close/>
                <a:moveTo>
                  <a:pt x="7619" y="15866"/>
                </a:moveTo>
                <a:cubicBezTo>
                  <a:pt x="7583" y="15866"/>
                  <a:pt x="7559" y="15893"/>
                  <a:pt x="7559" y="15920"/>
                </a:cubicBezTo>
                <a:lnTo>
                  <a:pt x="7559" y="17906"/>
                </a:lnTo>
                <a:cubicBezTo>
                  <a:pt x="7559" y="17933"/>
                  <a:pt x="7583" y="17960"/>
                  <a:pt x="7619" y="17960"/>
                </a:cubicBezTo>
                <a:lnTo>
                  <a:pt x="9812" y="17960"/>
                </a:lnTo>
                <a:cubicBezTo>
                  <a:pt x="9841" y="17960"/>
                  <a:pt x="9871" y="17933"/>
                  <a:pt x="9871" y="17906"/>
                </a:cubicBezTo>
                <a:lnTo>
                  <a:pt x="9871" y="15920"/>
                </a:lnTo>
                <a:cubicBezTo>
                  <a:pt x="9871" y="15893"/>
                  <a:pt x="9841" y="15866"/>
                  <a:pt x="9812" y="15866"/>
                </a:cubicBezTo>
                <a:lnTo>
                  <a:pt x="7619" y="15866"/>
                </a:lnTo>
                <a:close/>
                <a:moveTo>
                  <a:pt x="11788" y="15866"/>
                </a:moveTo>
                <a:cubicBezTo>
                  <a:pt x="11759" y="15866"/>
                  <a:pt x="11729" y="15893"/>
                  <a:pt x="11729" y="15920"/>
                </a:cubicBezTo>
                <a:lnTo>
                  <a:pt x="11729" y="17906"/>
                </a:lnTo>
                <a:cubicBezTo>
                  <a:pt x="11729" y="17933"/>
                  <a:pt x="11759" y="17960"/>
                  <a:pt x="11788" y="17960"/>
                </a:cubicBezTo>
                <a:lnTo>
                  <a:pt x="13981" y="17960"/>
                </a:lnTo>
                <a:cubicBezTo>
                  <a:pt x="14011" y="17960"/>
                  <a:pt x="14041" y="17933"/>
                  <a:pt x="14041" y="17906"/>
                </a:cubicBezTo>
                <a:lnTo>
                  <a:pt x="14041" y="15920"/>
                </a:lnTo>
                <a:cubicBezTo>
                  <a:pt x="14041" y="15893"/>
                  <a:pt x="14011" y="15866"/>
                  <a:pt x="13981" y="15866"/>
                </a:cubicBezTo>
                <a:lnTo>
                  <a:pt x="11788" y="15866"/>
                </a:lnTo>
                <a:close/>
                <a:moveTo>
                  <a:pt x="15636" y="15866"/>
                </a:moveTo>
                <a:cubicBezTo>
                  <a:pt x="15600" y="15866"/>
                  <a:pt x="15576" y="15893"/>
                  <a:pt x="15576" y="15920"/>
                </a:cubicBezTo>
                <a:lnTo>
                  <a:pt x="15576" y="17906"/>
                </a:lnTo>
                <a:cubicBezTo>
                  <a:pt x="15576" y="17933"/>
                  <a:pt x="15600" y="17960"/>
                  <a:pt x="15636" y="17960"/>
                </a:cubicBezTo>
                <a:lnTo>
                  <a:pt x="17829" y="17960"/>
                </a:lnTo>
                <a:cubicBezTo>
                  <a:pt x="17864" y="17960"/>
                  <a:pt x="17888" y="17933"/>
                  <a:pt x="17888" y="17906"/>
                </a:cubicBezTo>
                <a:lnTo>
                  <a:pt x="17888" y="15920"/>
                </a:lnTo>
                <a:cubicBezTo>
                  <a:pt x="17888" y="15893"/>
                  <a:pt x="17864" y="15866"/>
                  <a:pt x="17829" y="15866"/>
                </a:cubicBezTo>
                <a:lnTo>
                  <a:pt x="15636" y="15866"/>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Là on dit un truc vrai…"/>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dit un truc vrai</a:t>
            </a:r>
          </a:p>
          <a:p>
            <a:pPr algn="just">
              <a:spcBef>
                <a:spcPts val="0"/>
              </a:spcBef>
              <a:defRPr sz="6600">
                <a:solidFill>
                  <a:srgbClr val="53697A"/>
                </a:solidFill>
                <a:latin typeface="Open Sans Bold"/>
                <a:ea typeface="Open Sans Bold"/>
                <a:cs typeface="Open Sans Bold"/>
                <a:sym typeface="Open Sans Bold"/>
              </a:defRPr>
            </a:pPr>
            <a:r>
              <a:t>ou qu’il faut faire</a:t>
            </a:r>
          </a:p>
          <a:p>
            <a:pPr algn="just">
              <a:spcBef>
                <a:spcPts val="0"/>
              </a:spcBef>
              <a:defRPr sz="6600">
                <a:solidFill>
                  <a:srgbClr val="53697A"/>
                </a:solidFill>
                <a:latin typeface="Open Sans Bold"/>
                <a:ea typeface="Open Sans Bold"/>
                <a:cs typeface="Open Sans Bold"/>
                <a:sym typeface="Open Sans Bold"/>
              </a:defRPr>
            </a:pPr>
            <a:r>
              <a:t>parce que c’est bien</a:t>
            </a:r>
          </a:p>
        </p:txBody>
      </p:sp>
      <p:sp>
        <p:nvSpPr>
          <p:cNvPr id="291"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92" name="Coche de type dingbat"/>
          <p:cNvSpPr/>
          <p:nvPr/>
        </p:nvSpPr>
        <p:spPr>
          <a:xfrm>
            <a:off x="16717644" y="6348061"/>
            <a:ext cx="6502401" cy="6178993"/>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Là on dit un truc faux…"/>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dit un truc faux</a:t>
            </a:r>
          </a:p>
          <a:p>
            <a:pPr algn="just">
              <a:spcBef>
                <a:spcPts val="0"/>
              </a:spcBef>
              <a:defRPr sz="6600">
                <a:solidFill>
                  <a:srgbClr val="53697A"/>
                </a:solidFill>
                <a:latin typeface="Open Sans Bold"/>
                <a:ea typeface="Open Sans Bold"/>
                <a:cs typeface="Open Sans Bold"/>
                <a:sym typeface="Open Sans Bold"/>
              </a:defRPr>
            </a:pPr>
            <a:r>
              <a:t>ou qu’il faut pas faire</a:t>
            </a:r>
          </a:p>
          <a:p>
            <a:pPr algn="just">
              <a:spcBef>
                <a:spcPts val="0"/>
              </a:spcBef>
              <a:defRPr sz="6600">
                <a:solidFill>
                  <a:srgbClr val="53697A"/>
                </a:solidFill>
                <a:latin typeface="Open Sans Bold"/>
                <a:ea typeface="Open Sans Bold"/>
                <a:cs typeface="Open Sans Bold"/>
                <a:sym typeface="Open Sans Bold"/>
              </a:defRPr>
            </a:pPr>
            <a:r>
              <a:t>parce que c’est pas bien</a:t>
            </a:r>
          </a:p>
        </p:txBody>
      </p:sp>
      <p:sp>
        <p:nvSpPr>
          <p:cNvPr id="29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98" name="X dingbat"/>
          <p:cNvSpPr/>
          <p:nvPr/>
        </p:nvSpPr>
        <p:spPr>
          <a:xfrm>
            <a:off x="17223832" y="6063734"/>
            <a:ext cx="5502727" cy="650240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Là faut faire gaffe,…"/>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faut faire gaffe,</a:t>
            </a:r>
          </a:p>
          <a:p>
            <a:pPr algn="just">
              <a:spcBef>
                <a:spcPts val="0"/>
              </a:spcBef>
              <a:defRPr sz="6600">
                <a:solidFill>
                  <a:srgbClr val="53697A"/>
                </a:solidFill>
                <a:latin typeface="Open Sans Bold"/>
                <a:ea typeface="Open Sans Bold"/>
                <a:cs typeface="Open Sans Bold"/>
                <a:sym typeface="Open Sans Bold"/>
              </a:defRPr>
            </a:pPr>
            <a:r>
              <a:t>ça rigole plus du tout</a:t>
            </a:r>
          </a:p>
          <a:p>
            <a:pPr algn="just">
              <a:spcBef>
                <a:spcPts val="0"/>
              </a:spcBef>
              <a:defRPr sz="6600">
                <a:solidFill>
                  <a:srgbClr val="53697A"/>
                </a:solidFill>
                <a:latin typeface="Open Sans Bold"/>
                <a:ea typeface="Open Sans Bold"/>
                <a:cs typeface="Open Sans Bold"/>
                <a:sym typeface="Open Sans Bold"/>
              </a:defRPr>
            </a:pPr>
            <a:r>
              <a:t>(ou alors c’est pour</a:t>
            </a:r>
          </a:p>
          <a:p>
            <a:pPr algn="just">
              <a:spcBef>
                <a:spcPts val="0"/>
              </a:spcBef>
              <a:defRPr sz="6600">
                <a:solidFill>
                  <a:srgbClr val="53697A"/>
                </a:solidFill>
                <a:latin typeface="Open Sans Bold"/>
                <a:ea typeface="Open Sans Bold"/>
                <a:cs typeface="Open Sans Bold"/>
                <a:sym typeface="Open Sans Bold"/>
              </a:defRPr>
            </a:pPr>
            <a:r>
              <a:t>parler d’un pirate)</a:t>
            </a:r>
          </a:p>
        </p:txBody>
      </p:sp>
      <p:sp>
        <p:nvSpPr>
          <p:cNvPr id="303"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304" name="Tête de mort"/>
          <p:cNvSpPr/>
          <p:nvPr/>
        </p:nvSpPr>
        <p:spPr>
          <a:xfrm>
            <a:off x="17776101" y="5500738"/>
            <a:ext cx="4647489" cy="6637750"/>
          </a:xfrm>
          <a:custGeom>
            <a:avLst/>
            <a:gdLst/>
            <a:ahLst/>
            <a:cxnLst>
              <a:cxn ang="0">
                <a:pos x="wd2" y="hd2"/>
              </a:cxn>
              <a:cxn ang="5400000">
                <a:pos x="wd2" y="hd2"/>
              </a:cxn>
              <a:cxn ang="10800000">
                <a:pos x="wd2" y="hd2"/>
              </a:cxn>
              <a:cxn ang="16200000">
                <a:pos x="wd2" y="hd2"/>
              </a:cxn>
            </a:cxnLst>
            <a:rect l="0" t="0" r="r" b="b"/>
            <a:pathLst>
              <a:path w="21241" h="21547" fill="norm" stroke="1" extrusionOk="0">
                <a:moveTo>
                  <a:pt x="10621" y="0"/>
                </a:moveTo>
                <a:cubicBezTo>
                  <a:pt x="8452" y="0"/>
                  <a:pt x="6450" y="505"/>
                  <a:pt x="4985" y="1420"/>
                </a:cubicBezTo>
                <a:cubicBezTo>
                  <a:pt x="3496" y="2351"/>
                  <a:pt x="2676" y="3652"/>
                  <a:pt x="2676" y="5082"/>
                </a:cubicBezTo>
                <a:cubicBezTo>
                  <a:pt x="2676" y="6422"/>
                  <a:pt x="3143" y="6794"/>
                  <a:pt x="4370" y="7570"/>
                </a:cubicBezTo>
                <a:cubicBezTo>
                  <a:pt x="4340" y="7270"/>
                  <a:pt x="4246" y="7098"/>
                  <a:pt x="4021" y="6689"/>
                </a:cubicBezTo>
                <a:cubicBezTo>
                  <a:pt x="3978" y="6612"/>
                  <a:pt x="3931" y="6527"/>
                  <a:pt x="3879" y="6433"/>
                </a:cubicBezTo>
                <a:cubicBezTo>
                  <a:pt x="3439" y="5619"/>
                  <a:pt x="3776" y="4807"/>
                  <a:pt x="3791" y="4773"/>
                </a:cubicBezTo>
                <a:lnTo>
                  <a:pt x="4155" y="4851"/>
                </a:lnTo>
                <a:lnTo>
                  <a:pt x="4521" y="4929"/>
                </a:lnTo>
                <a:cubicBezTo>
                  <a:pt x="4518" y="4936"/>
                  <a:pt x="4245" y="5601"/>
                  <a:pt x="4590" y="6237"/>
                </a:cubicBezTo>
                <a:cubicBezTo>
                  <a:pt x="4640" y="6331"/>
                  <a:pt x="4687" y="6414"/>
                  <a:pt x="4729" y="6491"/>
                </a:cubicBezTo>
                <a:cubicBezTo>
                  <a:pt x="5021" y="7020"/>
                  <a:pt x="5143" y="7240"/>
                  <a:pt x="5143" y="7835"/>
                </a:cubicBezTo>
                <a:cubicBezTo>
                  <a:pt x="5143" y="8142"/>
                  <a:pt x="5028" y="8416"/>
                  <a:pt x="4918" y="8681"/>
                </a:cubicBezTo>
                <a:cubicBezTo>
                  <a:pt x="4785" y="8999"/>
                  <a:pt x="4670" y="9274"/>
                  <a:pt x="4760" y="9569"/>
                </a:cubicBezTo>
                <a:cubicBezTo>
                  <a:pt x="4915" y="10082"/>
                  <a:pt x="5546" y="10399"/>
                  <a:pt x="6042" y="10399"/>
                </a:cubicBezTo>
                <a:cubicBezTo>
                  <a:pt x="7019" y="10399"/>
                  <a:pt x="7441" y="11009"/>
                  <a:pt x="7573" y="11479"/>
                </a:cubicBezTo>
                <a:lnTo>
                  <a:pt x="8480" y="11479"/>
                </a:lnTo>
                <a:lnTo>
                  <a:pt x="8480" y="10919"/>
                </a:lnTo>
                <a:lnTo>
                  <a:pt x="9243" y="10919"/>
                </a:lnTo>
                <a:lnTo>
                  <a:pt x="9243" y="11479"/>
                </a:lnTo>
                <a:lnTo>
                  <a:pt x="10238" y="11479"/>
                </a:lnTo>
                <a:lnTo>
                  <a:pt x="10238" y="10919"/>
                </a:lnTo>
                <a:lnTo>
                  <a:pt x="11001" y="10919"/>
                </a:lnTo>
                <a:lnTo>
                  <a:pt x="11001" y="11479"/>
                </a:lnTo>
                <a:lnTo>
                  <a:pt x="11999" y="11479"/>
                </a:lnTo>
                <a:lnTo>
                  <a:pt x="11999" y="10919"/>
                </a:lnTo>
                <a:lnTo>
                  <a:pt x="12760" y="10919"/>
                </a:lnTo>
                <a:lnTo>
                  <a:pt x="12760" y="11479"/>
                </a:lnTo>
                <a:lnTo>
                  <a:pt x="13669" y="11479"/>
                </a:lnTo>
                <a:cubicBezTo>
                  <a:pt x="13801" y="11009"/>
                  <a:pt x="14223" y="10399"/>
                  <a:pt x="15200" y="10399"/>
                </a:cubicBezTo>
                <a:cubicBezTo>
                  <a:pt x="15696" y="10399"/>
                  <a:pt x="16327" y="10082"/>
                  <a:pt x="16482" y="9569"/>
                </a:cubicBezTo>
                <a:cubicBezTo>
                  <a:pt x="16572" y="9274"/>
                  <a:pt x="16457" y="8999"/>
                  <a:pt x="16324" y="8681"/>
                </a:cubicBezTo>
                <a:cubicBezTo>
                  <a:pt x="16214" y="8416"/>
                  <a:pt x="16099" y="8142"/>
                  <a:pt x="16099" y="7835"/>
                </a:cubicBezTo>
                <a:cubicBezTo>
                  <a:pt x="16099" y="7239"/>
                  <a:pt x="16219" y="7020"/>
                  <a:pt x="16511" y="6491"/>
                </a:cubicBezTo>
                <a:cubicBezTo>
                  <a:pt x="16553" y="6414"/>
                  <a:pt x="16599" y="6331"/>
                  <a:pt x="16650" y="6237"/>
                </a:cubicBezTo>
                <a:cubicBezTo>
                  <a:pt x="16994" y="5601"/>
                  <a:pt x="16724" y="4936"/>
                  <a:pt x="16721" y="4929"/>
                </a:cubicBezTo>
                <a:lnTo>
                  <a:pt x="17451" y="4773"/>
                </a:lnTo>
                <a:cubicBezTo>
                  <a:pt x="17466" y="4807"/>
                  <a:pt x="17804" y="5619"/>
                  <a:pt x="17362" y="6433"/>
                </a:cubicBezTo>
                <a:cubicBezTo>
                  <a:pt x="17311" y="6527"/>
                  <a:pt x="17264" y="6611"/>
                  <a:pt x="17221" y="6688"/>
                </a:cubicBezTo>
                <a:cubicBezTo>
                  <a:pt x="16996" y="7097"/>
                  <a:pt x="16901" y="7270"/>
                  <a:pt x="16872" y="7570"/>
                </a:cubicBezTo>
                <a:cubicBezTo>
                  <a:pt x="18099" y="6794"/>
                  <a:pt x="18566" y="6422"/>
                  <a:pt x="18566" y="5082"/>
                </a:cubicBezTo>
                <a:cubicBezTo>
                  <a:pt x="18566" y="3652"/>
                  <a:pt x="17744" y="2352"/>
                  <a:pt x="16255" y="1420"/>
                </a:cubicBezTo>
                <a:cubicBezTo>
                  <a:pt x="14790" y="505"/>
                  <a:pt x="12790" y="0"/>
                  <a:pt x="10621" y="0"/>
                </a:cubicBezTo>
                <a:close/>
                <a:moveTo>
                  <a:pt x="7922" y="5910"/>
                </a:moveTo>
                <a:cubicBezTo>
                  <a:pt x="10338" y="5910"/>
                  <a:pt x="9900" y="7158"/>
                  <a:pt x="9461" y="7626"/>
                </a:cubicBezTo>
                <a:cubicBezTo>
                  <a:pt x="9021" y="8094"/>
                  <a:pt x="7592" y="9302"/>
                  <a:pt x="6384" y="8054"/>
                </a:cubicBezTo>
                <a:cubicBezTo>
                  <a:pt x="5176" y="6806"/>
                  <a:pt x="6275" y="5910"/>
                  <a:pt x="7922" y="5910"/>
                </a:cubicBezTo>
                <a:close/>
                <a:moveTo>
                  <a:pt x="13319" y="5910"/>
                </a:moveTo>
                <a:cubicBezTo>
                  <a:pt x="14966" y="5910"/>
                  <a:pt x="16063" y="6806"/>
                  <a:pt x="14855" y="8054"/>
                </a:cubicBezTo>
                <a:cubicBezTo>
                  <a:pt x="13647" y="9302"/>
                  <a:pt x="12220" y="8094"/>
                  <a:pt x="11781" y="7626"/>
                </a:cubicBezTo>
                <a:cubicBezTo>
                  <a:pt x="11342" y="7158"/>
                  <a:pt x="10904" y="5910"/>
                  <a:pt x="13319" y="5910"/>
                </a:cubicBezTo>
                <a:close/>
                <a:moveTo>
                  <a:pt x="10621" y="8587"/>
                </a:moveTo>
                <a:cubicBezTo>
                  <a:pt x="11915" y="8863"/>
                  <a:pt x="11935" y="9797"/>
                  <a:pt x="11568" y="10103"/>
                </a:cubicBezTo>
                <a:cubicBezTo>
                  <a:pt x="11202" y="10409"/>
                  <a:pt x="10621" y="9935"/>
                  <a:pt x="10621" y="9935"/>
                </a:cubicBezTo>
                <a:cubicBezTo>
                  <a:pt x="10621" y="9935"/>
                  <a:pt x="10040" y="10409"/>
                  <a:pt x="9674" y="10103"/>
                </a:cubicBezTo>
                <a:cubicBezTo>
                  <a:pt x="9307" y="9797"/>
                  <a:pt x="9327" y="8863"/>
                  <a:pt x="10621" y="8587"/>
                </a:cubicBezTo>
                <a:close/>
                <a:moveTo>
                  <a:pt x="5992" y="10937"/>
                </a:moveTo>
                <a:cubicBezTo>
                  <a:pt x="6051" y="12945"/>
                  <a:pt x="6696" y="13311"/>
                  <a:pt x="7391" y="13396"/>
                </a:cubicBezTo>
                <a:cubicBezTo>
                  <a:pt x="8607" y="13545"/>
                  <a:pt x="10601" y="13547"/>
                  <a:pt x="10621" y="13547"/>
                </a:cubicBezTo>
                <a:cubicBezTo>
                  <a:pt x="10641" y="13547"/>
                  <a:pt x="12634" y="13545"/>
                  <a:pt x="13848" y="13396"/>
                </a:cubicBezTo>
                <a:cubicBezTo>
                  <a:pt x="14988" y="13256"/>
                  <a:pt x="15221" y="12164"/>
                  <a:pt x="15250" y="10937"/>
                </a:cubicBezTo>
                <a:cubicBezTo>
                  <a:pt x="15233" y="10938"/>
                  <a:pt x="15215" y="10941"/>
                  <a:pt x="15197" y="10941"/>
                </a:cubicBezTo>
                <a:cubicBezTo>
                  <a:pt x="14628" y="10941"/>
                  <a:pt x="14455" y="11406"/>
                  <a:pt x="14403" y="11637"/>
                </a:cubicBezTo>
                <a:lnTo>
                  <a:pt x="14403" y="12580"/>
                </a:lnTo>
                <a:lnTo>
                  <a:pt x="13640" y="12580"/>
                </a:lnTo>
                <a:lnTo>
                  <a:pt x="13640" y="12020"/>
                </a:lnTo>
                <a:lnTo>
                  <a:pt x="12760" y="12020"/>
                </a:lnTo>
                <a:lnTo>
                  <a:pt x="12760" y="12580"/>
                </a:lnTo>
                <a:lnTo>
                  <a:pt x="11997" y="12580"/>
                </a:lnTo>
                <a:lnTo>
                  <a:pt x="11997" y="12020"/>
                </a:lnTo>
                <a:lnTo>
                  <a:pt x="11001" y="12020"/>
                </a:lnTo>
                <a:lnTo>
                  <a:pt x="11001" y="12580"/>
                </a:lnTo>
                <a:lnTo>
                  <a:pt x="10238" y="12580"/>
                </a:lnTo>
                <a:lnTo>
                  <a:pt x="10238" y="12020"/>
                </a:lnTo>
                <a:lnTo>
                  <a:pt x="9243" y="12020"/>
                </a:lnTo>
                <a:lnTo>
                  <a:pt x="9243" y="12580"/>
                </a:lnTo>
                <a:lnTo>
                  <a:pt x="8480" y="12580"/>
                </a:lnTo>
                <a:lnTo>
                  <a:pt x="8480" y="12020"/>
                </a:lnTo>
                <a:lnTo>
                  <a:pt x="7599" y="12020"/>
                </a:lnTo>
                <a:lnTo>
                  <a:pt x="7599" y="12580"/>
                </a:lnTo>
                <a:lnTo>
                  <a:pt x="6836" y="12580"/>
                </a:lnTo>
                <a:lnTo>
                  <a:pt x="6836" y="11637"/>
                </a:lnTo>
                <a:cubicBezTo>
                  <a:pt x="6785" y="11406"/>
                  <a:pt x="6611" y="10941"/>
                  <a:pt x="6042" y="10941"/>
                </a:cubicBezTo>
                <a:cubicBezTo>
                  <a:pt x="6025" y="10941"/>
                  <a:pt x="6008" y="10938"/>
                  <a:pt x="5992" y="10937"/>
                </a:cubicBezTo>
                <a:close/>
                <a:moveTo>
                  <a:pt x="18724" y="11960"/>
                </a:moveTo>
                <a:cubicBezTo>
                  <a:pt x="18679" y="11960"/>
                  <a:pt x="18630" y="11962"/>
                  <a:pt x="18578" y="11965"/>
                </a:cubicBezTo>
                <a:cubicBezTo>
                  <a:pt x="17773" y="12017"/>
                  <a:pt x="17571" y="12819"/>
                  <a:pt x="16975" y="13190"/>
                </a:cubicBezTo>
                <a:cubicBezTo>
                  <a:pt x="16446" y="13520"/>
                  <a:pt x="3685" y="18765"/>
                  <a:pt x="3126" y="19006"/>
                </a:cubicBezTo>
                <a:cubicBezTo>
                  <a:pt x="2780" y="19156"/>
                  <a:pt x="2366" y="19181"/>
                  <a:pt x="1954" y="19181"/>
                </a:cubicBezTo>
                <a:cubicBezTo>
                  <a:pt x="1744" y="19181"/>
                  <a:pt x="1534" y="19175"/>
                  <a:pt x="1334" y="19175"/>
                </a:cubicBezTo>
                <a:cubicBezTo>
                  <a:pt x="731" y="19175"/>
                  <a:pt x="215" y="19234"/>
                  <a:pt x="37" y="19710"/>
                </a:cubicBezTo>
                <a:cubicBezTo>
                  <a:pt x="-177" y="20284"/>
                  <a:pt x="567" y="20350"/>
                  <a:pt x="1329" y="20802"/>
                </a:cubicBezTo>
                <a:cubicBezTo>
                  <a:pt x="1924" y="21156"/>
                  <a:pt x="1829" y="21547"/>
                  <a:pt x="2523" y="21547"/>
                </a:cubicBezTo>
                <a:cubicBezTo>
                  <a:pt x="2570" y="21547"/>
                  <a:pt x="2622" y="21545"/>
                  <a:pt x="2676" y="21541"/>
                </a:cubicBezTo>
                <a:cubicBezTo>
                  <a:pt x="3480" y="21487"/>
                  <a:pt x="3676" y="20683"/>
                  <a:pt x="4269" y="20310"/>
                </a:cubicBezTo>
                <a:cubicBezTo>
                  <a:pt x="4796" y="19978"/>
                  <a:pt x="17548" y="14736"/>
                  <a:pt x="18109" y="14497"/>
                </a:cubicBezTo>
                <a:cubicBezTo>
                  <a:pt x="18446" y="14353"/>
                  <a:pt x="18847" y="14327"/>
                  <a:pt x="19248" y="14327"/>
                </a:cubicBezTo>
                <a:cubicBezTo>
                  <a:pt x="19480" y="14327"/>
                  <a:pt x="19714" y="14336"/>
                  <a:pt x="19934" y="14336"/>
                </a:cubicBezTo>
                <a:cubicBezTo>
                  <a:pt x="20523" y="14336"/>
                  <a:pt x="21024" y="14272"/>
                  <a:pt x="21202" y="13805"/>
                </a:cubicBezTo>
                <a:cubicBezTo>
                  <a:pt x="21421" y="13232"/>
                  <a:pt x="20676" y="13163"/>
                  <a:pt x="19917" y="12708"/>
                </a:cubicBezTo>
                <a:cubicBezTo>
                  <a:pt x="19323" y="12351"/>
                  <a:pt x="19425" y="11960"/>
                  <a:pt x="18724" y="11960"/>
                </a:cubicBezTo>
                <a:close/>
                <a:moveTo>
                  <a:pt x="2384" y="11965"/>
                </a:moveTo>
                <a:cubicBezTo>
                  <a:pt x="1828" y="12014"/>
                  <a:pt x="1878" y="12376"/>
                  <a:pt x="1324" y="12708"/>
                </a:cubicBezTo>
                <a:cubicBezTo>
                  <a:pt x="566" y="13163"/>
                  <a:pt x="-179" y="13232"/>
                  <a:pt x="40" y="13805"/>
                </a:cubicBezTo>
                <a:cubicBezTo>
                  <a:pt x="399" y="14747"/>
                  <a:pt x="2077" y="14046"/>
                  <a:pt x="3133" y="14497"/>
                </a:cubicBezTo>
                <a:cubicBezTo>
                  <a:pt x="3352" y="14590"/>
                  <a:pt x="5429" y="15447"/>
                  <a:pt x="7913" y="16476"/>
                </a:cubicBezTo>
                <a:cubicBezTo>
                  <a:pt x="8576" y="16201"/>
                  <a:pt x="9270" y="15914"/>
                  <a:pt x="9963" y="15625"/>
                </a:cubicBezTo>
                <a:cubicBezTo>
                  <a:pt x="7086" y="14426"/>
                  <a:pt x="4499" y="13335"/>
                  <a:pt x="4267" y="13190"/>
                </a:cubicBezTo>
                <a:cubicBezTo>
                  <a:pt x="3671" y="12819"/>
                  <a:pt x="3468" y="12017"/>
                  <a:pt x="2664" y="11965"/>
                </a:cubicBezTo>
                <a:cubicBezTo>
                  <a:pt x="2556" y="11958"/>
                  <a:pt x="2464" y="11958"/>
                  <a:pt x="2384" y="11965"/>
                </a:cubicBezTo>
                <a:close/>
                <a:moveTo>
                  <a:pt x="13327" y="17024"/>
                </a:moveTo>
                <a:cubicBezTo>
                  <a:pt x="12662" y="17299"/>
                  <a:pt x="11972" y="17587"/>
                  <a:pt x="11279" y="17875"/>
                </a:cubicBezTo>
                <a:cubicBezTo>
                  <a:pt x="14155" y="19074"/>
                  <a:pt x="16739" y="20164"/>
                  <a:pt x="16970" y="20310"/>
                </a:cubicBezTo>
                <a:cubicBezTo>
                  <a:pt x="17563" y="20683"/>
                  <a:pt x="17762" y="21487"/>
                  <a:pt x="18566" y="21541"/>
                </a:cubicBezTo>
                <a:cubicBezTo>
                  <a:pt x="19428" y="21600"/>
                  <a:pt x="19275" y="21180"/>
                  <a:pt x="19910" y="20802"/>
                </a:cubicBezTo>
                <a:cubicBezTo>
                  <a:pt x="20673" y="20350"/>
                  <a:pt x="21417" y="20284"/>
                  <a:pt x="21202" y="19710"/>
                </a:cubicBezTo>
                <a:cubicBezTo>
                  <a:pt x="20850" y="18767"/>
                  <a:pt x="19169" y="19461"/>
                  <a:pt x="18116" y="19006"/>
                </a:cubicBezTo>
                <a:cubicBezTo>
                  <a:pt x="17898" y="18912"/>
                  <a:pt x="15814" y="18054"/>
                  <a:pt x="13327" y="17024"/>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Truc hyper…"/>
          <p:cNvSpPr txBox="1"/>
          <p:nvPr/>
        </p:nvSpPr>
        <p:spPr>
          <a:xfrm>
            <a:off x="3365963" y="1961897"/>
            <a:ext cx="17652073" cy="411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11600">
                <a:solidFill>
                  <a:srgbClr val="FF4500"/>
                </a:solidFill>
                <a:latin typeface="Open Sans ExtraBold"/>
                <a:ea typeface="Open Sans ExtraBold"/>
                <a:cs typeface="Open Sans ExtraBold"/>
                <a:sym typeface="Open Sans ExtraBold"/>
              </a:defRPr>
            </a:pPr>
            <a:r>
              <a:t>Truc hyper </a:t>
            </a:r>
          </a:p>
          <a:p>
            <a:pPr algn="just">
              <a:spcBef>
                <a:spcPts val="0"/>
              </a:spcBef>
              <a:defRPr sz="11600">
                <a:solidFill>
                  <a:srgbClr val="FF4500"/>
                </a:solidFill>
                <a:latin typeface="Open Sans ExtraBold"/>
                <a:ea typeface="Open Sans ExtraBold"/>
                <a:cs typeface="Open Sans ExtraBold"/>
                <a:sym typeface="Open Sans ExtraBold"/>
              </a:defRPr>
            </a:pPr>
            <a:r>
              <a:t>important !</a:t>
            </a:r>
          </a:p>
        </p:txBody>
      </p:sp>
      <p:sp>
        <p:nvSpPr>
          <p:cNvPr id="30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310" name="Panneau"/>
          <p:cNvSpPr/>
          <p:nvPr/>
        </p:nvSpPr>
        <p:spPr>
          <a:xfrm>
            <a:off x="16108232" y="5650152"/>
            <a:ext cx="6588796" cy="6587738"/>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685" y="0"/>
                </a:moveTo>
                <a:cubicBezTo>
                  <a:pt x="9798" y="0"/>
                  <a:pt x="9001" y="498"/>
                  <a:pt x="8605" y="1300"/>
                </a:cubicBezTo>
                <a:lnTo>
                  <a:pt x="248" y="18197"/>
                </a:lnTo>
                <a:cubicBezTo>
                  <a:pt x="-115" y="18931"/>
                  <a:pt x="-79" y="19786"/>
                  <a:pt x="348" y="20484"/>
                </a:cubicBezTo>
                <a:cubicBezTo>
                  <a:pt x="775" y="21183"/>
                  <a:pt x="1515" y="21600"/>
                  <a:pt x="2327" y="21600"/>
                </a:cubicBezTo>
                <a:lnTo>
                  <a:pt x="19042" y="21600"/>
                </a:lnTo>
                <a:cubicBezTo>
                  <a:pt x="19853" y="21600"/>
                  <a:pt x="20593" y="21183"/>
                  <a:pt x="21020" y="20484"/>
                </a:cubicBezTo>
                <a:cubicBezTo>
                  <a:pt x="21447" y="19786"/>
                  <a:pt x="21485" y="18931"/>
                  <a:pt x="21122" y="18197"/>
                </a:cubicBezTo>
                <a:lnTo>
                  <a:pt x="12765" y="1300"/>
                </a:lnTo>
                <a:cubicBezTo>
                  <a:pt x="12369" y="498"/>
                  <a:pt x="11572" y="0"/>
                  <a:pt x="10685" y="0"/>
                </a:cubicBezTo>
                <a:close/>
                <a:moveTo>
                  <a:pt x="10685" y="744"/>
                </a:moveTo>
                <a:cubicBezTo>
                  <a:pt x="11291" y="744"/>
                  <a:pt x="11836" y="1084"/>
                  <a:pt x="12108" y="1632"/>
                </a:cubicBezTo>
                <a:lnTo>
                  <a:pt x="20464" y="18530"/>
                </a:lnTo>
                <a:cubicBezTo>
                  <a:pt x="20712" y="19032"/>
                  <a:pt x="20686" y="19615"/>
                  <a:pt x="20394" y="20093"/>
                </a:cubicBezTo>
                <a:cubicBezTo>
                  <a:pt x="20102" y="20570"/>
                  <a:pt x="19597" y="20856"/>
                  <a:pt x="19042" y="20856"/>
                </a:cubicBezTo>
                <a:lnTo>
                  <a:pt x="2327" y="20856"/>
                </a:lnTo>
                <a:cubicBezTo>
                  <a:pt x="1772" y="20856"/>
                  <a:pt x="1266" y="20570"/>
                  <a:pt x="974" y="20093"/>
                </a:cubicBezTo>
                <a:cubicBezTo>
                  <a:pt x="683" y="19615"/>
                  <a:pt x="658" y="19032"/>
                  <a:pt x="906" y="18530"/>
                </a:cubicBezTo>
                <a:lnTo>
                  <a:pt x="9262" y="1632"/>
                </a:lnTo>
                <a:cubicBezTo>
                  <a:pt x="9534" y="1084"/>
                  <a:pt x="10079" y="744"/>
                  <a:pt x="10685" y="744"/>
                </a:cubicBezTo>
                <a:close/>
                <a:moveTo>
                  <a:pt x="10685" y="1384"/>
                </a:moveTo>
                <a:cubicBezTo>
                  <a:pt x="10315" y="1384"/>
                  <a:pt x="9996" y="1585"/>
                  <a:pt x="9830" y="1919"/>
                </a:cubicBezTo>
                <a:lnTo>
                  <a:pt x="1472" y="18817"/>
                </a:lnTo>
                <a:cubicBezTo>
                  <a:pt x="1323" y="19118"/>
                  <a:pt x="1338" y="19470"/>
                  <a:pt x="1514" y="19757"/>
                </a:cubicBezTo>
                <a:cubicBezTo>
                  <a:pt x="1689" y="20044"/>
                  <a:pt x="1993" y="20214"/>
                  <a:pt x="2327" y="20214"/>
                </a:cubicBezTo>
                <a:lnTo>
                  <a:pt x="19042" y="20214"/>
                </a:lnTo>
                <a:cubicBezTo>
                  <a:pt x="19375" y="20214"/>
                  <a:pt x="19679" y="20044"/>
                  <a:pt x="19855" y="19757"/>
                </a:cubicBezTo>
                <a:cubicBezTo>
                  <a:pt x="20030" y="19470"/>
                  <a:pt x="20046" y="19118"/>
                  <a:pt x="19896" y="18817"/>
                </a:cubicBezTo>
                <a:lnTo>
                  <a:pt x="11540" y="1919"/>
                </a:lnTo>
                <a:cubicBezTo>
                  <a:pt x="11374" y="1585"/>
                  <a:pt x="11055" y="1384"/>
                  <a:pt x="10685" y="1384"/>
                </a:cubicBezTo>
                <a:close/>
              </a:path>
            </a:pathLst>
          </a:cu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titre de Grande partie…"/>
          <p:cNvSpPr txBox="1"/>
          <p:nvPr/>
        </p:nvSpPr>
        <p:spPr>
          <a:xfrm>
            <a:off x="2031469" y="1386684"/>
            <a:ext cx="11593098"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titre de Grande partie</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titre de sous-partie</a:t>
            </a:r>
          </a:p>
        </p:txBody>
      </p:sp>
      <p:sp>
        <p:nvSpPr>
          <p:cNvPr id="315" name="Le contenu avec plusieurs points :…"/>
          <p:cNvSpPr txBox="1"/>
          <p:nvPr/>
        </p:nvSpPr>
        <p:spPr>
          <a:xfrm>
            <a:off x="2031469" y="4223712"/>
            <a:ext cx="20321061"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Le contenu avec plusieurs points :</a:t>
            </a:r>
          </a:p>
          <a:p>
            <a:pPr marL="635000" indent="-635000" algn="just">
              <a:spcBef>
                <a:spcPts val="6000"/>
              </a:spcBef>
              <a:buSzPct val="100000"/>
              <a:buChar char="‣"/>
              <a:defRPr sz="3700"/>
            </a:pPr>
            <a:r>
              <a:rPr>
                <a:latin typeface="Open Sans Bold"/>
                <a:ea typeface="Open Sans Bold"/>
                <a:cs typeface="Open Sans Bold"/>
                <a:sym typeface="Open Sans Bold"/>
              </a:rPr>
              <a:t>truc important</a:t>
            </a:r>
            <a:r>
              <a:t>, et la précision</a:t>
            </a:r>
          </a:p>
          <a:p>
            <a:pPr marL="635000" indent="-635000" algn="just">
              <a:spcBef>
                <a:spcPts val="6000"/>
              </a:spcBef>
              <a:buSzPct val="100000"/>
              <a:buChar char="‣"/>
              <a:defRPr sz="3700"/>
            </a:pPr>
            <a:r>
              <a:t>second truc </a:t>
            </a:r>
            <a:r>
              <a:rPr>
                <a:latin typeface="Open Sans Bold"/>
                <a:ea typeface="Open Sans Bold"/>
                <a:cs typeface="Open Sans Bold"/>
                <a:sym typeface="Open Sans Bold"/>
              </a:rPr>
              <a:t>important</a:t>
            </a:r>
            <a:r>
              <a:t> avec précisions,</a:t>
            </a:r>
          </a:p>
          <a:p>
            <a:pPr marL="635000" indent="-635000" algn="just">
              <a:spcBef>
                <a:spcPts val="6000"/>
              </a:spcBef>
              <a:buSzPct val="100000"/>
              <a:buChar char="‣"/>
              <a:defRPr sz="3700"/>
            </a:pPr>
            <a:r>
              <a:t>troisième truc moins important,</a:t>
            </a:r>
          </a:p>
          <a:p>
            <a:pPr marL="635000" indent="-635000" algn="just">
              <a:spcBef>
                <a:spcPts val="6000"/>
              </a:spcBef>
              <a:buSzPct val="100000"/>
              <a:buChar char="‣"/>
              <a:defRPr sz="3700"/>
            </a:pPr>
            <a:r>
              <a:t>quatrième truc.</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Améliorer la prévention,  la compréhension,  et la prise en charge des violences sexuelles  sur les bases d’une réflexion  éthique et pratique.…"/>
          <p:cNvSpPr txBox="1"/>
          <p:nvPr/>
        </p:nvSpPr>
        <p:spPr>
          <a:xfrm>
            <a:off x="2031469" y="1386684"/>
            <a:ext cx="12208613" cy="908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821531">
              <a:spcBef>
                <a:spcPts val="5000"/>
              </a:spcBef>
              <a:defRPr i="1" sz="6000">
                <a:solidFill>
                  <a:srgbClr val="53697A"/>
                </a:solidFill>
                <a:latin typeface="+mn-lt"/>
                <a:ea typeface="+mn-ea"/>
                <a:cs typeface="+mn-cs"/>
                <a:sym typeface="Open Sans Medium"/>
              </a:defRPr>
            </a:pPr>
            <a:r>
              <a:t>Améliorer la prévention, </a:t>
            </a:r>
            <a:br/>
            <a:r>
              <a:t>la compréhension, </a:t>
            </a:r>
            <a:br/>
            <a:r>
              <a:t>et la prise en charge</a:t>
            </a:r>
            <a:br/>
            <a:r>
              <a:t>des violences sexuelles </a:t>
            </a:r>
            <a:br/>
            <a:r>
              <a:t>sur les bases d’une réflexion </a:t>
            </a:r>
            <a:br/>
            <a:r>
              <a:t>éthique et pratique.</a:t>
            </a:r>
          </a:p>
          <a:p>
            <a:pPr>
              <a:spcBef>
                <a:spcPts val="5000"/>
              </a:spcBef>
              <a:defRPr sz="4000">
                <a:solidFill>
                  <a:srgbClr val="53697A"/>
                </a:solidFill>
                <a:latin typeface="+mn-lt"/>
                <a:ea typeface="+mn-ea"/>
                <a:cs typeface="+mn-cs"/>
                <a:sym typeface="Open Sans Medium"/>
              </a:defRPr>
            </a:pPr>
            <a:r>
              <a:t>Circulaire DHOS/DGS/O2/6C n°2006-168</a:t>
            </a:r>
            <a:br/>
            <a:r>
              <a:t>du 13 avril 2006 relative à la prise en charge </a:t>
            </a:r>
            <a:br/>
            <a:r>
              <a:t>des auteurs de violences sexuelles</a:t>
            </a:r>
          </a:p>
        </p:txBody>
      </p:sp>
      <p:pic>
        <p:nvPicPr>
          <p:cNvPr id="49" name="vidéo-collée.png" descr="vidéo-collée.png"/>
          <p:cNvPicPr>
            <a:picLocks noChangeAspect="1"/>
          </p:cNvPicPr>
          <p:nvPr/>
        </p:nvPicPr>
        <p:blipFill>
          <a:blip r:embed="rId3">
            <a:extLst/>
          </a:blip>
          <a:stretch>
            <a:fillRect/>
          </a:stretch>
        </p:blipFill>
        <p:spPr>
          <a:xfrm>
            <a:off x="14934660" y="6160301"/>
            <a:ext cx="8207395" cy="6418439"/>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Le truc dont on parle"/>
          <p:cNvSpPr txBox="1"/>
          <p:nvPr/>
        </p:nvSpPr>
        <p:spPr>
          <a:xfrm>
            <a:off x="2031469" y="1386684"/>
            <a:ext cx="11339619"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truc dont on parle</a:t>
            </a:r>
          </a:p>
        </p:txBody>
      </p:sp>
      <p:sp>
        <p:nvSpPr>
          <p:cNvPr id="320" name="Un phrase courte.…"/>
          <p:cNvSpPr txBox="1"/>
          <p:nvPr/>
        </p:nvSpPr>
        <p:spPr>
          <a:xfrm>
            <a:off x="2031469" y="4223712"/>
            <a:ext cx="20321061" cy="3577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Un phrase courte.</a:t>
            </a:r>
            <a:endParaRPr>
              <a:latin typeface="Open Sans Bold"/>
              <a:ea typeface="Open Sans Bold"/>
              <a:cs typeface="Open Sans Bold"/>
              <a:sym typeface="Open Sans Bold"/>
            </a:endParaRPr>
          </a:p>
          <a:p>
            <a:pPr algn="just">
              <a:spcBef>
                <a:spcPts val="6000"/>
              </a:spcBef>
              <a:defRPr sz="3700"/>
            </a:pPr>
          </a:p>
          <a:p>
            <a:pPr algn="just">
              <a:spcBef>
                <a:spcPts val="6000"/>
              </a:spcBef>
              <a:defRPr sz="3700">
                <a:solidFill>
                  <a:srgbClr val="FF4500"/>
                </a:solidFill>
                <a:latin typeface="Open Sans Bold"/>
                <a:ea typeface="Open Sans Bold"/>
                <a:cs typeface="Open Sans Bold"/>
                <a:sym typeface="Open Sans Bold"/>
              </a:defRPr>
            </a:pPr>
            <a:r>
              <a:t>⚠️  Un truc important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Le truc dont on parle"/>
          <p:cNvSpPr txBox="1"/>
          <p:nvPr/>
        </p:nvSpPr>
        <p:spPr>
          <a:xfrm>
            <a:off x="2031469" y="1386684"/>
            <a:ext cx="11339619"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truc dont on parle</a:t>
            </a:r>
          </a:p>
        </p:txBody>
      </p:sp>
      <p:graphicFrame>
        <p:nvGraphicFramePr>
          <p:cNvPr id="325" name="Tableau 1-2-1"/>
          <p:cNvGraphicFramePr/>
          <p:nvPr/>
        </p:nvGraphicFramePr>
        <p:xfrm>
          <a:off x="1889356" y="4199152"/>
          <a:ext cx="20605288" cy="658769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68429"/>
                <a:gridCol w="6868429"/>
                <a:gridCol w="6868429"/>
              </a:tblGrid>
              <a:tr h="1646923">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1</a:t>
                      </a:r>
                    </a:p>
                  </a:txBody>
                  <a:tcPr marL="0" marR="0" marT="0" marB="0" anchor="ctr" anchorCtr="0" horzOverflow="overflow">
                    <a:lnL w="0">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2</a:t>
                      </a:r>
                    </a:p>
                  </a:txBody>
                  <a:tcPr marL="0" marR="0" marT="0" marB="0" anchor="ctr" anchorCtr="0" horzOverflow="overflow">
                    <a:lnL w="25400">
                      <a:solidFill>
                        <a:srgbClr val="CDAF70"/>
                      </a:solidFill>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3</a:t>
                      </a:r>
                    </a:p>
                  </a:txBody>
                  <a:tcPr marL="0" marR="0" marT="0" marB="0" anchor="ctr" anchorCtr="0" horzOverflow="overflow">
                    <a:lnL w="25400">
                      <a:solidFill>
                        <a:srgbClr val="CDAF70"/>
                      </a:solidFill>
                      <a:miter lim="400000"/>
                    </a:lnL>
                    <a:lnR w="0">
                      <a:miter lim="400000"/>
                    </a:lnR>
                    <a:lnT w="0">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a:spcBef>
                          <a:spcPts val="6000"/>
                        </a:spcBef>
                        <a:defRPr sz="1800"/>
                      </a:pPr>
                      <a:r>
                        <a:rPr sz="3700">
                          <a:solidFill>
                            <a:srgbClr val="FF4500"/>
                          </a:solidFill>
                          <a:latin typeface="Open Sans Bold"/>
                          <a:ea typeface="Open Sans Bold"/>
                          <a:cs typeface="Open Sans Bold"/>
                          <a:sym typeface="Open Sans Bold"/>
                        </a:rPr>
                        <a:t>Un truc important !</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0">
                      <a:miter lim="400000"/>
                    </a:lnR>
                    <a:lnT w="25400">
                      <a:solidFill>
                        <a:srgbClr val="CDAF70"/>
                      </a:solidFill>
                      <a:miter lim="400000"/>
                    </a:lnT>
                    <a:lnB w="0">
                      <a:miter lim="400000"/>
                    </a:lnB>
                    <a:noFill/>
                  </a:tcPr>
                </a:tc>
              </a:tr>
            </a:tbl>
          </a:graphicData>
        </a:graphic>
      </p:graphicFrame>
      <p:sp>
        <p:nvSpPr>
          <p:cNvPr id="326"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Les infractions et les juridictions"/>
          <p:cNvSpPr txBox="1"/>
          <p:nvPr/>
        </p:nvSpPr>
        <p:spPr>
          <a:xfrm>
            <a:off x="2031469" y="1386684"/>
            <a:ext cx="17692081"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Les infractions et les juridictions</a:t>
            </a:r>
          </a:p>
        </p:txBody>
      </p:sp>
      <p:graphicFrame>
        <p:nvGraphicFramePr>
          <p:cNvPr id="331" name="Tableau 1-2-1"/>
          <p:cNvGraphicFramePr/>
          <p:nvPr/>
        </p:nvGraphicFramePr>
        <p:xfrm>
          <a:off x="1889356" y="4199152"/>
          <a:ext cx="20605288" cy="658769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68429"/>
                <a:gridCol w="6868429"/>
                <a:gridCol w="6868429"/>
              </a:tblGrid>
              <a:tr h="1646923">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Type d’infraction</a:t>
                      </a:r>
                    </a:p>
                  </a:txBody>
                  <a:tcPr marL="0" marR="0" marT="0" marB="0" anchor="ctr" anchorCtr="0" horzOverflow="overflow">
                    <a:lnL w="0">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juridiction compétente</a:t>
                      </a:r>
                    </a:p>
                  </a:txBody>
                  <a:tcPr marL="0" marR="0" marT="0" marB="0" anchor="ctr" anchorCtr="0" horzOverflow="overflow">
                    <a:lnL w="25400">
                      <a:solidFill>
                        <a:srgbClr val="CDAF70"/>
                      </a:solidFill>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peine encourue</a:t>
                      </a:r>
                    </a:p>
                  </a:txBody>
                  <a:tcPr marL="0" marR="0" marT="0" marB="0" anchor="ctr" anchorCtr="0" horzOverflow="overflow">
                    <a:lnL w="25400">
                      <a:solidFill>
                        <a:srgbClr val="CDAF70"/>
                      </a:solidFill>
                      <a:miter lim="400000"/>
                    </a:lnL>
                    <a:lnR w="0">
                      <a:miter lim="400000"/>
                    </a:lnR>
                    <a:lnT w="0">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Contraventions</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3700">
                          <a:sym typeface="Open Sans"/>
                        </a:defRPr>
                      </a:pPr>
                      <a:r>
                        <a:t>Tribunal de </a:t>
                      </a:r>
                      <a:r>
                        <a:rPr>
                          <a:latin typeface="Open Sans Bold"/>
                          <a:ea typeface="Open Sans Bold"/>
                          <a:cs typeface="Open Sans Bold"/>
                          <a:sym typeface="Open Sans Bold"/>
                        </a:rPr>
                        <a:t>police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Amendes</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Délits</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3700">
                          <a:sym typeface="Open Sans"/>
                        </a:defRPr>
                      </a:pPr>
                      <a:r>
                        <a:t>Tribunal </a:t>
                      </a:r>
                      <a:r>
                        <a:rPr>
                          <a:latin typeface="Open Sans Bold"/>
                          <a:ea typeface="Open Sans Bold"/>
                          <a:cs typeface="Open Sans Bold"/>
                          <a:sym typeface="Open Sans Bold"/>
                        </a:rPr>
                        <a:t>correctionnel</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Prison, amende, etc.</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Crimes</a:t>
                      </a:r>
                    </a:p>
                  </a:txBody>
                  <a:tcPr marL="0" marR="0" marT="0" marB="0" anchor="ctr" anchorCtr="0" horzOverflow="overflow">
                    <a:lnL w="0">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3700">
                          <a:sym typeface="Open Sans"/>
                        </a:defRPr>
                      </a:pPr>
                      <a:r>
                        <a:t>Cour </a:t>
                      </a:r>
                      <a:r>
                        <a:rPr>
                          <a:latin typeface="Open Sans Bold"/>
                          <a:ea typeface="Open Sans Bold"/>
                          <a:cs typeface="Open Sans Bold"/>
                          <a:sym typeface="Open Sans Bold"/>
                        </a:rPr>
                        <a:t>criminelle</a:t>
                      </a:r>
                      <a:r>
                        <a:rPr>
                          <a:latin typeface="Open Sans Italic"/>
                          <a:ea typeface="Open Sans Italic"/>
                          <a:cs typeface="Open Sans Italic"/>
                          <a:sym typeface="Open Sans Italic"/>
                        </a:rPr>
                        <a:t>*</a:t>
                      </a:r>
                      <a:endParaRPr>
                        <a:latin typeface="Open Sans Italic"/>
                        <a:ea typeface="Open Sans Italic"/>
                        <a:cs typeface="Open Sans Italic"/>
                        <a:sym typeface="Open Sans Italic"/>
                      </a:endParaRPr>
                    </a:p>
                    <a:p>
                      <a:pPr defTabSz="457200">
                        <a:spcBef>
                          <a:spcPts val="500"/>
                        </a:spcBef>
                        <a:defRPr sz="3700">
                          <a:sym typeface="Open Sans"/>
                        </a:defRPr>
                      </a:pPr>
                      <a:r>
                        <a:t>Cour d’</a:t>
                      </a:r>
                      <a:r>
                        <a:rPr>
                          <a:latin typeface="Open Sans Bold"/>
                          <a:ea typeface="Open Sans Bold"/>
                          <a:cs typeface="Open Sans Bold"/>
                          <a:sym typeface="Open Sans Bold"/>
                        </a:rPr>
                        <a:t>assises</a:t>
                      </a:r>
                      <a:r>
                        <a:rPr>
                          <a:latin typeface="Open Sans Italic"/>
                          <a:ea typeface="Open Sans Italic"/>
                          <a:cs typeface="Open Sans Italic"/>
                          <a:sym typeface="Open Sans Italic"/>
                        </a:rPr>
                        <a:t>**</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Prison</a:t>
                      </a:r>
                    </a:p>
                  </a:txBody>
                  <a:tcPr marL="0" marR="0" marT="0" marB="0" anchor="ctr" anchorCtr="0" horzOverflow="overflow">
                    <a:lnL w="25400">
                      <a:solidFill>
                        <a:srgbClr val="CDAF70"/>
                      </a:solidFill>
                      <a:miter lim="400000"/>
                    </a:lnL>
                    <a:lnR w="0">
                      <a:miter lim="400000"/>
                    </a:lnR>
                    <a:lnT w="25400">
                      <a:solidFill>
                        <a:srgbClr val="CDAF70"/>
                      </a:solidFill>
                      <a:miter lim="400000"/>
                    </a:lnT>
                    <a:lnB w="0">
                      <a:miter lim="400000"/>
                    </a:lnB>
                    <a:noFill/>
                  </a:tcPr>
                </a:tc>
              </a:tr>
            </a:tbl>
          </a:graphicData>
        </a:graphic>
      </p:graphicFrame>
      <p:sp>
        <p:nvSpPr>
          <p:cNvPr id="332" name="Flèche"/>
          <p:cNvSpPr/>
          <p:nvPr/>
        </p:nvSpPr>
        <p:spPr>
          <a:xfrm>
            <a:off x="8234642" y="6477000"/>
            <a:ext cx="1046288" cy="465179"/>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3" name="Flèche"/>
          <p:cNvSpPr/>
          <p:nvPr/>
        </p:nvSpPr>
        <p:spPr>
          <a:xfrm>
            <a:off x="8192014" y="8109446"/>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4" name="Flèche"/>
          <p:cNvSpPr/>
          <p:nvPr/>
        </p:nvSpPr>
        <p:spPr>
          <a:xfrm>
            <a:off x="8234642" y="9741893"/>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5" name="Flèche"/>
          <p:cNvSpPr/>
          <p:nvPr/>
        </p:nvSpPr>
        <p:spPr>
          <a:xfrm>
            <a:off x="15092641" y="6477000"/>
            <a:ext cx="1046288" cy="465179"/>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6" name="Flèche"/>
          <p:cNvSpPr/>
          <p:nvPr/>
        </p:nvSpPr>
        <p:spPr>
          <a:xfrm>
            <a:off x="15050014" y="8109446"/>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7" name="Flèche"/>
          <p:cNvSpPr/>
          <p:nvPr/>
        </p:nvSpPr>
        <p:spPr>
          <a:xfrm>
            <a:off x="15092641" y="9741893"/>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38" name="* La Cour criminelle juge les crimes punis de 15 à 20 ans commis par des majeurs. Les mineurs sont jugés devant le Tribunal pour enfants.…"/>
          <p:cNvSpPr txBox="1"/>
          <p:nvPr/>
        </p:nvSpPr>
        <p:spPr>
          <a:xfrm>
            <a:off x="2031469" y="11912141"/>
            <a:ext cx="20993194"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p>
            <a:pPr defTabSz="821531">
              <a:spcBef>
                <a:spcPts val="500"/>
              </a:spcBef>
              <a:defRPr sz="2700">
                <a:latin typeface="Open Sans Italic"/>
                <a:ea typeface="Open Sans Italic"/>
                <a:cs typeface="Open Sans Italic"/>
                <a:sym typeface="Open Sans Italic"/>
              </a:defRPr>
            </a:pPr>
            <a:r>
              <a:t>* La Cour criminelle juge les crimes punis de 15 à 20 ans commis par des majeurs. Les mineurs sont jugés devant le Tribunal pour enfants.</a:t>
            </a:r>
          </a:p>
          <a:p>
            <a:pPr defTabSz="821531">
              <a:spcBef>
                <a:spcPts val="500"/>
              </a:spcBef>
              <a:defRPr sz="2700">
                <a:latin typeface="Open Sans Italic"/>
                <a:ea typeface="Open Sans Italic"/>
                <a:cs typeface="Open Sans Italic"/>
                <a:sym typeface="Open Sans Italic"/>
              </a:defRPr>
            </a:pPr>
            <a:r>
              <a:t>**La Cour d’assises juge les crimes punis de +20 ans commis par des mineurs ou des majeurs.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les infractions sexuelles…"/>
          <p:cNvSpPr txBox="1"/>
          <p:nvPr/>
        </p:nvSpPr>
        <p:spPr>
          <a:xfrm>
            <a:off x="2031469" y="1386684"/>
            <a:ext cx="13230140"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infractions sexuelles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viol</a:t>
            </a:r>
            <a:r>
              <a:rPr baseline="104545" spc="440" sz="2200">
                <a:latin typeface="Open Sans"/>
                <a:ea typeface="Open Sans"/>
                <a:cs typeface="Open Sans"/>
                <a:sym typeface="Open Sans"/>
              </a:rPr>
              <a:t> [crime, Articles 222-23 à 222-26-1 du Code pénal]</a:t>
            </a:r>
          </a:p>
        </p:txBody>
      </p:sp>
      <p:sp>
        <p:nvSpPr>
          <p:cNvPr id="343" name="Est un viol tout acte de pénétration sexuelle, de quelque nature qu'il soit, et tout acte buccogénital, commis sur la personne d'autrui ou sur la personne de l'auteur soit :…"/>
          <p:cNvSpPr txBox="1"/>
          <p:nvPr/>
        </p:nvSpPr>
        <p:spPr>
          <a:xfrm>
            <a:off x="2031469" y="4223712"/>
            <a:ext cx="20321061" cy="768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Est un viol tout acte de </a:t>
            </a:r>
            <a:r>
              <a:rPr>
                <a:latin typeface="Open Sans Bold"/>
                <a:ea typeface="Open Sans Bold"/>
                <a:cs typeface="Open Sans Bold"/>
                <a:sym typeface="Open Sans Bold"/>
              </a:rPr>
              <a:t>pénétration sexuelle</a:t>
            </a:r>
            <a:r>
              <a:t>, de quelque nature qu'il soit, et tout acte </a:t>
            </a:r>
            <a:r>
              <a:rPr>
                <a:latin typeface="Open Sans Bold"/>
                <a:ea typeface="Open Sans Bold"/>
                <a:cs typeface="Open Sans Bold"/>
                <a:sym typeface="Open Sans Bold"/>
              </a:rPr>
              <a:t>buccogénital</a:t>
            </a:r>
            <a:r>
              <a:t>, commis sur la personne d'autrui ou sur la personne de l'auteur soit :</a:t>
            </a:r>
          </a:p>
          <a:p>
            <a:pPr marL="635000" indent="-635000" algn="just">
              <a:spcBef>
                <a:spcPts val="6000"/>
              </a:spcBef>
              <a:buSzPct val="125000"/>
              <a:buChar char="‣"/>
              <a:defRPr sz="3700"/>
            </a:pPr>
            <a:r>
              <a:t>par </a:t>
            </a:r>
            <a:r>
              <a:rPr>
                <a:latin typeface="Open Sans Bold"/>
                <a:ea typeface="Open Sans Bold"/>
                <a:cs typeface="Open Sans Bold"/>
                <a:sym typeface="Open Sans Bold"/>
              </a:rPr>
              <a:t>violence</a:t>
            </a:r>
            <a:r>
              <a:t>, </a:t>
            </a:r>
            <a:r>
              <a:rPr>
                <a:latin typeface="Open Sans Bold"/>
                <a:ea typeface="Open Sans Bold"/>
                <a:cs typeface="Open Sans Bold"/>
                <a:sym typeface="Open Sans Bold"/>
              </a:rPr>
              <a:t>contrainte</a:t>
            </a:r>
            <a:r>
              <a:t>, </a:t>
            </a:r>
            <a:r>
              <a:rPr>
                <a:latin typeface="Open Sans Bold"/>
                <a:ea typeface="Open Sans Bold"/>
                <a:cs typeface="Open Sans Bold"/>
                <a:sym typeface="Open Sans Bold"/>
              </a:rPr>
              <a:t>menace</a:t>
            </a:r>
            <a:r>
              <a:t> ou </a:t>
            </a:r>
            <a:r>
              <a:rPr>
                <a:latin typeface="Open Sans Bold"/>
                <a:ea typeface="Open Sans Bold"/>
                <a:cs typeface="Open Sans Bold"/>
                <a:sym typeface="Open Sans Bold"/>
              </a:rPr>
              <a:t>surprise</a:t>
            </a:r>
          </a:p>
          <a:p>
            <a:pPr marL="635000" indent="-635000" algn="just">
              <a:spcBef>
                <a:spcPts val="6000"/>
              </a:spcBef>
              <a:buSzPct val="125000"/>
              <a:buChar char="‣"/>
              <a:defRPr sz="3700"/>
            </a:pPr>
            <a:r>
              <a:t>sur un mineur de 15 ans par un majeur ayant une différence d’âge d’au moins 5 ans </a:t>
            </a:r>
          </a:p>
          <a:p>
            <a:pPr marL="635000" indent="-635000" algn="just">
              <a:spcBef>
                <a:spcPts val="6000"/>
              </a:spcBef>
              <a:buSzPct val="125000"/>
              <a:buChar char="‣"/>
              <a:defRPr sz="3700"/>
            </a:pPr>
            <a:r>
              <a:t>sur un mineur de 15 ans par un majeur lorsqu’il s’agit d’un acte prostitutionnel </a:t>
            </a:r>
            <a:br/>
            <a:r>
              <a:t>(peu importe la différence d’âge)</a:t>
            </a:r>
          </a:p>
          <a:p>
            <a:pPr marL="635000" indent="-635000" algn="just">
              <a:spcBef>
                <a:spcPts val="6000"/>
              </a:spcBef>
              <a:buSzPct val="125000"/>
              <a:buChar char="‣"/>
              <a:defRPr sz="3700"/>
            </a:pPr>
            <a:r>
              <a:t>sur tout mineur par un majeur lorsqu’il s’agit d’une relation incestueuse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Limites légales par âge…"/>
          <p:cNvSpPr txBox="1"/>
          <p:nvPr/>
        </p:nvSpPr>
        <p:spPr>
          <a:xfrm>
            <a:off x="2031469" y="1386684"/>
            <a:ext cx="17065944" cy="1581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spcBef>
                <a:spcPts val="500"/>
              </a:spcBef>
              <a:defRPr cap="all" spc="1100" sz="5500">
                <a:solidFill>
                  <a:srgbClr val="53697A"/>
                </a:solidFill>
              </a:defRPr>
            </a:pPr>
            <a:r>
              <a:t>Limites légales par âge</a:t>
            </a:r>
          </a:p>
          <a:p>
            <a:pPr defTabSz="457200">
              <a:spcBef>
                <a:spcPts val="500"/>
              </a:spcBef>
              <a:defRPr cap="all" spc="1100" sz="5500">
                <a:solidFill>
                  <a:srgbClr val="FF4500"/>
                </a:solidFill>
              </a:defRPr>
            </a:pPr>
            <a:r>
              <a:rPr spc="520" sz="2600"/>
              <a:t>⚠️ </a:t>
            </a:r>
            <a:r>
              <a:rPr cap="none" spc="0" sz="2600">
                <a:solidFill>
                  <a:srgbClr val="000000"/>
                </a:solidFill>
                <a:latin typeface="Open Sans Bold"/>
                <a:ea typeface="Open Sans Bold"/>
                <a:cs typeface="Open Sans Bold"/>
                <a:sym typeface="Open Sans Bold"/>
              </a:rPr>
              <a:t>Ce tableau ne sous-entend pas qu’un enfant a la capacité d’être consentant à une relation sexuelle. </a:t>
            </a:r>
          </a:p>
        </p:txBody>
      </p:sp>
      <p:sp>
        <p:nvSpPr>
          <p:cNvPr id="348" name="-15 ans"/>
          <p:cNvSpPr/>
          <p:nvPr/>
        </p:nvSpPr>
        <p:spPr>
          <a:xfrm>
            <a:off x="2121242" y="3535047"/>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49" name="PAS INTERDIT en l’absence de violence, contrainte, menace ou surprise"/>
          <p:cNvSpPr/>
          <p:nvPr/>
        </p:nvSpPr>
        <p:spPr>
          <a:xfrm>
            <a:off x="7696542" y="3535047"/>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0" name="-15 ans"/>
          <p:cNvSpPr/>
          <p:nvPr/>
        </p:nvSpPr>
        <p:spPr>
          <a:xfrm>
            <a:off x="18884557" y="3535047"/>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51" name="-15 ans"/>
          <p:cNvSpPr/>
          <p:nvPr/>
        </p:nvSpPr>
        <p:spPr>
          <a:xfrm>
            <a:off x="2121242" y="4965248"/>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52" name="PAS INTERDIT en l’absence de violence, contrainte, menace ou surprise"/>
          <p:cNvSpPr/>
          <p:nvPr/>
        </p:nvSpPr>
        <p:spPr>
          <a:xfrm>
            <a:off x="7696542" y="4965248"/>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3" name="15, 16, 17 ans"/>
          <p:cNvSpPr/>
          <p:nvPr/>
        </p:nvSpPr>
        <p:spPr>
          <a:xfrm>
            <a:off x="18884557" y="4965248"/>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54" name="-15 ans"/>
          <p:cNvSpPr/>
          <p:nvPr/>
        </p:nvSpPr>
        <p:spPr>
          <a:xfrm>
            <a:off x="2121242" y="6395449"/>
            <a:ext cx="4241801"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55" name="INTERDIT"/>
          <p:cNvSpPr/>
          <p:nvPr/>
        </p:nvSpPr>
        <p:spPr>
          <a:xfrm>
            <a:off x="7696542" y="6395449"/>
            <a:ext cx="9854515"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80000"/>
              </a:lnSpc>
              <a:spcBef>
                <a:spcPts val="0"/>
              </a:spcBef>
              <a:defRPr sz="3100">
                <a:latin typeface="Open Sans Bold"/>
                <a:ea typeface="Open Sans Bold"/>
                <a:cs typeface="Open Sans Bold"/>
                <a:sym typeface="Open Sans Bold"/>
              </a:defRPr>
            </a:lvl1pPr>
          </a:lstStyle>
          <a:p>
            <a:pPr>
              <a:defRPr>
                <a:latin typeface="Open Sans"/>
                <a:ea typeface="Open Sans"/>
                <a:cs typeface="Open Sans"/>
                <a:sym typeface="Open Sans"/>
              </a:defRPr>
            </a:pPr>
            <a:r>
              <a:rPr>
                <a:latin typeface="Open Sans Bold"/>
                <a:ea typeface="Open Sans Bold"/>
                <a:cs typeface="Open Sans Bold"/>
                <a:sym typeface="Open Sans Bold"/>
              </a:rPr>
              <a:t>INTERDIT</a:t>
            </a:r>
          </a:p>
        </p:txBody>
      </p:sp>
      <p:sp>
        <p:nvSpPr>
          <p:cNvPr id="356" name="+18 ans"/>
          <p:cNvSpPr/>
          <p:nvPr/>
        </p:nvSpPr>
        <p:spPr>
          <a:xfrm>
            <a:off x="18884557" y="6395449"/>
            <a:ext cx="4241801"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57" name="15, 16, 17 ans"/>
          <p:cNvSpPr/>
          <p:nvPr/>
        </p:nvSpPr>
        <p:spPr>
          <a:xfrm>
            <a:off x="2121242" y="7825649"/>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58" name="PAS INTERDIT en l’absence de violence, contrainte, menace ou surprise"/>
          <p:cNvSpPr/>
          <p:nvPr/>
        </p:nvSpPr>
        <p:spPr>
          <a:xfrm>
            <a:off x="7696542" y="7825649"/>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9" name="15, 16, 17 ans"/>
          <p:cNvSpPr/>
          <p:nvPr/>
        </p:nvSpPr>
        <p:spPr>
          <a:xfrm>
            <a:off x="18884557" y="7825649"/>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60" name="15, 16, 17 ans"/>
          <p:cNvSpPr/>
          <p:nvPr/>
        </p:nvSpPr>
        <p:spPr>
          <a:xfrm>
            <a:off x="2121242" y="9255850"/>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61" name="PAS INTERDIT en l’absence de violence, contrainte, menace ou surprise"/>
          <p:cNvSpPr/>
          <p:nvPr/>
        </p:nvSpPr>
        <p:spPr>
          <a:xfrm>
            <a:off x="7696542" y="9255850"/>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62" name="+18 ans sans autorité ni lien familial"/>
          <p:cNvSpPr/>
          <p:nvPr/>
        </p:nvSpPr>
        <p:spPr>
          <a:xfrm>
            <a:off x="18884557" y="9255850"/>
            <a:ext cx="4240003"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t>+18 ans</a:t>
            </a:r>
            <a:br/>
            <a:r>
              <a:rPr sz="2000"/>
              <a:t>sans autorité ni lien familial</a:t>
            </a:r>
          </a:p>
        </p:txBody>
      </p:sp>
      <p:sp>
        <p:nvSpPr>
          <p:cNvPr id="363" name="15, 16, 17 ans"/>
          <p:cNvSpPr/>
          <p:nvPr/>
        </p:nvSpPr>
        <p:spPr>
          <a:xfrm>
            <a:off x="2121242" y="10686050"/>
            <a:ext cx="4241801"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64" name="INTERDIT"/>
          <p:cNvSpPr/>
          <p:nvPr/>
        </p:nvSpPr>
        <p:spPr>
          <a:xfrm>
            <a:off x="7696542" y="10686050"/>
            <a:ext cx="9854515"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80000"/>
              </a:lnSpc>
              <a:spcBef>
                <a:spcPts val="0"/>
              </a:spcBef>
              <a:defRPr sz="3100">
                <a:latin typeface="Open Sans Bold"/>
                <a:ea typeface="Open Sans Bold"/>
                <a:cs typeface="Open Sans Bold"/>
                <a:sym typeface="Open Sans Bold"/>
              </a:defRPr>
            </a:lvl1pPr>
          </a:lstStyle>
          <a:p>
            <a:pPr>
              <a:defRPr>
                <a:latin typeface="Open Sans"/>
                <a:ea typeface="Open Sans"/>
                <a:cs typeface="Open Sans"/>
                <a:sym typeface="Open Sans"/>
              </a:defRPr>
            </a:pPr>
            <a:r>
              <a:rPr>
                <a:latin typeface="Open Sans Bold"/>
                <a:ea typeface="Open Sans Bold"/>
                <a:cs typeface="Open Sans Bold"/>
                <a:sym typeface="Open Sans Bold"/>
              </a:rPr>
              <a:t>INTERDIT</a:t>
            </a:r>
          </a:p>
        </p:txBody>
      </p:sp>
      <p:sp>
        <p:nvSpPr>
          <p:cNvPr id="365" name="+18 ans avec autorité ou lien familial"/>
          <p:cNvSpPr/>
          <p:nvPr/>
        </p:nvSpPr>
        <p:spPr>
          <a:xfrm>
            <a:off x="18884557" y="10686050"/>
            <a:ext cx="4241801"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t>+18 ans</a:t>
            </a:r>
            <a:br/>
            <a:r>
              <a:rPr sz="2000"/>
              <a:t>avec autorité ou lien familial</a:t>
            </a:r>
          </a:p>
        </p:txBody>
      </p:sp>
      <p:sp>
        <p:nvSpPr>
          <p:cNvPr id="366" name="+18 ans"/>
          <p:cNvSpPr/>
          <p:nvPr/>
        </p:nvSpPr>
        <p:spPr>
          <a:xfrm>
            <a:off x="2121242" y="12116251"/>
            <a:ext cx="4241801"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67" name="PAS INTERDIT en l’absence de violence, contrainte, menace ou surprise"/>
          <p:cNvSpPr/>
          <p:nvPr/>
        </p:nvSpPr>
        <p:spPr>
          <a:xfrm>
            <a:off x="7696542" y="12116251"/>
            <a:ext cx="9854515"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68" name="+18 ans"/>
          <p:cNvSpPr/>
          <p:nvPr/>
        </p:nvSpPr>
        <p:spPr>
          <a:xfrm>
            <a:off x="18884557" y="12116251"/>
            <a:ext cx="4241801"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69" name="+"/>
          <p:cNvSpPr txBox="1"/>
          <p:nvPr/>
        </p:nvSpPr>
        <p:spPr>
          <a:xfrm>
            <a:off x="6860088" y="36468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0" name="+"/>
          <p:cNvSpPr txBox="1"/>
          <p:nvPr/>
        </p:nvSpPr>
        <p:spPr>
          <a:xfrm>
            <a:off x="6860088" y="50770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1" name="+"/>
          <p:cNvSpPr txBox="1"/>
          <p:nvPr/>
        </p:nvSpPr>
        <p:spPr>
          <a:xfrm>
            <a:off x="6860088" y="65072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2" name="+"/>
          <p:cNvSpPr txBox="1"/>
          <p:nvPr/>
        </p:nvSpPr>
        <p:spPr>
          <a:xfrm>
            <a:off x="6860088" y="7937500"/>
            <a:ext cx="339409"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3" name="+"/>
          <p:cNvSpPr txBox="1"/>
          <p:nvPr/>
        </p:nvSpPr>
        <p:spPr>
          <a:xfrm>
            <a:off x="6860088" y="93677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4" name="+"/>
          <p:cNvSpPr txBox="1"/>
          <p:nvPr/>
        </p:nvSpPr>
        <p:spPr>
          <a:xfrm>
            <a:off x="6860088" y="107979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5" name="+"/>
          <p:cNvSpPr txBox="1"/>
          <p:nvPr/>
        </p:nvSpPr>
        <p:spPr>
          <a:xfrm>
            <a:off x="6860088" y="122281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6" name="+"/>
          <p:cNvSpPr txBox="1"/>
          <p:nvPr/>
        </p:nvSpPr>
        <p:spPr>
          <a:xfrm>
            <a:off x="18048103" y="36468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7" name="+"/>
          <p:cNvSpPr txBox="1"/>
          <p:nvPr/>
        </p:nvSpPr>
        <p:spPr>
          <a:xfrm>
            <a:off x="18048103" y="50770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8" name="+"/>
          <p:cNvSpPr txBox="1"/>
          <p:nvPr/>
        </p:nvSpPr>
        <p:spPr>
          <a:xfrm>
            <a:off x="18048103" y="65072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9" name="+"/>
          <p:cNvSpPr txBox="1"/>
          <p:nvPr/>
        </p:nvSpPr>
        <p:spPr>
          <a:xfrm>
            <a:off x="18048103" y="79374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80" name="+"/>
          <p:cNvSpPr txBox="1"/>
          <p:nvPr/>
        </p:nvSpPr>
        <p:spPr>
          <a:xfrm>
            <a:off x="18048103" y="93677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81" name="+"/>
          <p:cNvSpPr txBox="1"/>
          <p:nvPr/>
        </p:nvSpPr>
        <p:spPr>
          <a:xfrm>
            <a:off x="18048103" y="107979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82" name="+"/>
          <p:cNvSpPr txBox="1"/>
          <p:nvPr/>
        </p:nvSpPr>
        <p:spPr>
          <a:xfrm>
            <a:off x="18048103" y="122281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le signalement"/>
          <p:cNvSpPr txBox="1"/>
          <p:nvPr/>
        </p:nvSpPr>
        <p:spPr>
          <a:xfrm>
            <a:off x="2031469" y="1386684"/>
            <a:ext cx="77409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signalement</a:t>
            </a:r>
          </a:p>
        </p:txBody>
      </p:sp>
      <p:sp>
        <p:nvSpPr>
          <p:cNvPr id="387" name="Comportement non préoccupant"/>
          <p:cNvSpPr/>
          <p:nvPr/>
        </p:nvSpPr>
        <p:spPr>
          <a:xfrm>
            <a:off x="2031469" y="3360552"/>
            <a:ext cx="9704146" cy="1270001"/>
          </a:xfrm>
          <a:prstGeom prst="roundRect">
            <a:avLst>
              <a:gd name="adj" fmla="val 15000"/>
            </a:avLst>
          </a:prstGeom>
          <a:solidFill>
            <a:schemeClr val="accent3"/>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Comportement non préoccupant</a:t>
            </a:r>
          </a:p>
        </p:txBody>
      </p:sp>
      <p:sp>
        <p:nvSpPr>
          <p:cNvPr id="388" name="Comportement préoccupant"/>
          <p:cNvSpPr/>
          <p:nvPr/>
        </p:nvSpPr>
        <p:spPr>
          <a:xfrm>
            <a:off x="2031469" y="5265552"/>
            <a:ext cx="9704146" cy="1270001"/>
          </a:xfrm>
          <a:prstGeom prst="roundRect">
            <a:avLst>
              <a:gd name="adj" fmla="val 15000"/>
            </a:avLst>
          </a:prstGeom>
          <a:solidFill>
            <a:srgbClr val="FFD1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Comportement préoccupant</a:t>
            </a:r>
          </a:p>
        </p:txBody>
      </p:sp>
      <p:sp>
        <p:nvSpPr>
          <p:cNvPr id="389" name="Information préoccupante"/>
          <p:cNvSpPr/>
          <p:nvPr/>
        </p:nvSpPr>
        <p:spPr>
          <a:xfrm>
            <a:off x="2031469" y="7170552"/>
            <a:ext cx="9704146" cy="1270001"/>
          </a:xfrm>
          <a:prstGeom prst="roundRect">
            <a:avLst>
              <a:gd name="adj" fmla="val 15000"/>
            </a:avLst>
          </a:prstGeom>
          <a:solidFill>
            <a:srgbClr val="FF9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 Information préoccupante</a:t>
            </a:r>
          </a:p>
        </p:txBody>
      </p:sp>
      <p:sp>
        <p:nvSpPr>
          <p:cNvPr id="390" name="Signalement"/>
          <p:cNvSpPr/>
          <p:nvPr/>
        </p:nvSpPr>
        <p:spPr>
          <a:xfrm>
            <a:off x="2031469" y="9075552"/>
            <a:ext cx="9704146" cy="1270001"/>
          </a:xfrm>
          <a:prstGeom prst="roundRect">
            <a:avLst>
              <a:gd name="adj" fmla="val 15000"/>
            </a:avLst>
          </a:prstGeom>
          <a:solidFill>
            <a:srgbClr val="FF45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Signalement</a:t>
            </a:r>
          </a:p>
        </p:txBody>
      </p:sp>
      <p:sp>
        <p:nvSpPr>
          <p:cNvPr id="391" name="Urgence immédiate"/>
          <p:cNvSpPr/>
          <p:nvPr/>
        </p:nvSpPr>
        <p:spPr>
          <a:xfrm>
            <a:off x="2031469" y="10980552"/>
            <a:ext cx="9704146" cy="1270001"/>
          </a:xfrm>
          <a:prstGeom prst="roundRect">
            <a:avLst>
              <a:gd name="adj" fmla="val 15000"/>
            </a:avLst>
          </a:prstGeom>
          <a:solidFill>
            <a:srgbClr val="000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solidFill>
                  <a:srgbClr val="FFFFFF"/>
                </a:solidFill>
              </a:defRPr>
            </a:lvl1pPr>
          </a:lstStyle>
          <a:p>
            <a:pPr/>
            <a:r>
              <a:t>Urgence immédiate</a:t>
            </a:r>
          </a:p>
        </p:txBody>
      </p:sp>
      <p:sp>
        <p:nvSpPr>
          <p:cNvPr id="392" name="Pas de réaction"/>
          <p:cNvSpPr txBox="1"/>
          <p:nvPr/>
        </p:nvSpPr>
        <p:spPr>
          <a:xfrm>
            <a:off x="12192000" y="3620902"/>
            <a:ext cx="4101468"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buSzPct val="125000"/>
              <a:buChar char="‣"/>
              <a:defRPr sz="3700"/>
            </a:lvl1pPr>
          </a:lstStyle>
          <a:p>
            <a:pPr/>
            <a:r>
              <a:t>Pas de réaction</a:t>
            </a:r>
          </a:p>
        </p:txBody>
      </p:sp>
      <p:sp>
        <p:nvSpPr>
          <p:cNvPr id="393" name="Je préviens mes collègues et la direction…"/>
          <p:cNvSpPr txBox="1"/>
          <p:nvPr/>
        </p:nvSpPr>
        <p:spPr>
          <a:xfrm>
            <a:off x="12192000" y="5138552"/>
            <a:ext cx="9436485"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mes collègues et la direction</a:t>
            </a:r>
          </a:p>
          <a:p>
            <a:pPr marL="635000" indent="-635000">
              <a:spcBef>
                <a:spcPts val="1000"/>
              </a:spcBef>
              <a:buSzPct val="125000"/>
              <a:buChar char="‣"/>
              <a:defRPr sz="3700"/>
            </a:pPr>
            <a:r>
              <a:t>Nous restons vigilants</a:t>
            </a:r>
          </a:p>
        </p:txBody>
      </p:sp>
      <p:sp>
        <p:nvSpPr>
          <p:cNvPr id="394" name="Je préviens la CRIP et l’ASE…"/>
          <p:cNvSpPr txBox="1"/>
          <p:nvPr/>
        </p:nvSpPr>
        <p:spPr>
          <a:xfrm>
            <a:off x="12192000" y="7043552"/>
            <a:ext cx="6396819"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la CRIP et l’ASE</a:t>
            </a:r>
          </a:p>
          <a:p>
            <a:pPr marL="635000" indent="-635000">
              <a:spcBef>
                <a:spcPts val="1000"/>
              </a:spcBef>
              <a:buSzPct val="125000"/>
              <a:buChar char="‣"/>
              <a:defRPr sz="3700"/>
            </a:pPr>
            <a:r>
              <a:t>Nous restons vigilants</a:t>
            </a:r>
          </a:p>
        </p:txBody>
      </p:sp>
      <p:sp>
        <p:nvSpPr>
          <p:cNvPr id="395" name="Je préviens le procureur ou le juge des enfants…"/>
          <p:cNvSpPr txBox="1"/>
          <p:nvPr/>
        </p:nvSpPr>
        <p:spPr>
          <a:xfrm>
            <a:off x="12192000" y="8948552"/>
            <a:ext cx="10854904"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le procureur ou le juge des enfants</a:t>
            </a:r>
          </a:p>
          <a:p>
            <a:pPr marL="635000" indent="-635000">
              <a:spcBef>
                <a:spcPts val="1000"/>
              </a:spcBef>
              <a:buSzPct val="125000"/>
              <a:buChar char="‣"/>
              <a:defRPr sz="3700"/>
            </a:pPr>
            <a:r>
              <a:t>Nous restons vigilants</a:t>
            </a:r>
          </a:p>
        </p:txBody>
      </p:sp>
      <p:sp>
        <p:nvSpPr>
          <p:cNvPr id="396" name="Je préviens la police ou la gendarmerie…"/>
          <p:cNvSpPr txBox="1"/>
          <p:nvPr/>
        </p:nvSpPr>
        <p:spPr>
          <a:xfrm>
            <a:off x="12192000" y="10853552"/>
            <a:ext cx="9180885"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la police ou la gendarmerie</a:t>
            </a:r>
          </a:p>
          <a:p>
            <a:pPr marL="635000" indent="-635000">
              <a:spcBef>
                <a:spcPts val="1000"/>
              </a:spcBef>
              <a:buSzPct val="125000"/>
              <a:buChar char="‣"/>
              <a:defRPr sz="3700"/>
            </a:pPr>
            <a:r>
              <a:t>Placement en urgence</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Les approches de la prévention…"/>
          <p:cNvSpPr txBox="1"/>
          <p:nvPr/>
        </p:nvSpPr>
        <p:spPr>
          <a:xfrm>
            <a:off x="2031469" y="1386684"/>
            <a:ext cx="18706884"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approches de la prévention</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Prévention des violences sexuelles</a:t>
            </a:r>
          </a:p>
        </p:txBody>
      </p:sp>
      <p:sp>
        <p:nvSpPr>
          <p:cNvPr id="401" name="Prévention primaire"/>
          <p:cNvSpPr/>
          <p:nvPr/>
        </p:nvSpPr>
        <p:spPr>
          <a:xfrm>
            <a:off x="2031469" y="4495800"/>
            <a:ext cx="9704146" cy="1270000"/>
          </a:xfrm>
          <a:prstGeom prst="roundRect">
            <a:avLst>
              <a:gd name="adj" fmla="val 15000"/>
            </a:avLst>
          </a:prstGeom>
          <a:solidFill>
            <a:srgbClr val="FFD1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primaire</a:t>
            </a:r>
          </a:p>
        </p:txBody>
      </p:sp>
      <p:sp>
        <p:nvSpPr>
          <p:cNvPr id="402" name="Prévention secondaire"/>
          <p:cNvSpPr/>
          <p:nvPr/>
        </p:nvSpPr>
        <p:spPr>
          <a:xfrm>
            <a:off x="2031469" y="6400799"/>
            <a:ext cx="9704146" cy="1270001"/>
          </a:xfrm>
          <a:prstGeom prst="roundRect">
            <a:avLst>
              <a:gd name="adj" fmla="val 15000"/>
            </a:avLst>
          </a:prstGeom>
          <a:solidFill>
            <a:srgbClr val="FF9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secondaire</a:t>
            </a:r>
          </a:p>
        </p:txBody>
      </p:sp>
      <p:sp>
        <p:nvSpPr>
          <p:cNvPr id="403" name="Prévention tertiaire"/>
          <p:cNvSpPr/>
          <p:nvPr/>
        </p:nvSpPr>
        <p:spPr>
          <a:xfrm>
            <a:off x="2031469" y="9321799"/>
            <a:ext cx="9704146" cy="1270001"/>
          </a:xfrm>
          <a:prstGeom prst="roundRect">
            <a:avLst>
              <a:gd name="adj" fmla="val 15000"/>
            </a:avLst>
          </a:prstGeom>
          <a:solidFill>
            <a:srgbClr val="FF45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tertiaire</a:t>
            </a:r>
          </a:p>
        </p:txBody>
      </p:sp>
      <p:sp>
        <p:nvSpPr>
          <p:cNvPr id="404" name="Prévention quaternaire"/>
          <p:cNvSpPr/>
          <p:nvPr/>
        </p:nvSpPr>
        <p:spPr>
          <a:xfrm>
            <a:off x="2031469" y="11226799"/>
            <a:ext cx="9704146" cy="1270001"/>
          </a:xfrm>
          <a:prstGeom prst="roundRect">
            <a:avLst>
              <a:gd name="adj" fmla="val 15000"/>
            </a:avLst>
          </a:prstGeom>
          <a:solidFill>
            <a:srgbClr val="B93202"/>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solidFill>
                  <a:srgbClr val="FFFFFF"/>
                </a:solidFill>
              </a:defRPr>
            </a:lvl1pPr>
          </a:lstStyle>
          <a:p>
            <a:pPr/>
            <a:r>
              <a:t>Prévention quaternaire</a:t>
            </a:r>
          </a:p>
        </p:txBody>
      </p:sp>
      <p:sp>
        <p:nvSpPr>
          <p:cNvPr id="405" name="Éducation à la vie affective pour tous les âges"/>
          <p:cNvSpPr txBox="1"/>
          <p:nvPr/>
        </p:nvSpPr>
        <p:spPr>
          <a:xfrm>
            <a:off x="12192000" y="4756150"/>
            <a:ext cx="10643586"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Éducation à la vie affective pour tous les âges</a:t>
            </a:r>
          </a:p>
        </p:txBody>
      </p:sp>
      <p:sp>
        <p:nvSpPr>
          <p:cNvPr id="406" name="Prise en charge des CSP"/>
          <p:cNvSpPr txBox="1"/>
          <p:nvPr/>
        </p:nvSpPr>
        <p:spPr>
          <a:xfrm>
            <a:off x="12192000" y="6661149"/>
            <a:ext cx="5965695"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Prise en charge des CSP</a:t>
            </a:r>
          </a:p>
        </p:txBody>
      </p:sp>
      <p:sp>
        <p:nvSpPr>
          <p:cNvPr id="407" name="Prévenir la récidive après une condamnation"/>
          <p:cNvSpPr txBox="1"/>
          <p:nvPr/>
        </p:nvSpPr>
        <p:spPr>
          <a:xfrm>
            <a:off x="12192000" y="9582149"/>
            <a:ext cx="10500873"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Prévenir la récidive après une condamnation</a:t>
            </a:r>
          </a:p>
        </p:txBody>
      </p:sp>
      <p:sp>
        <p:nvSpPr>
          <p:cNvPr id="408" name="Limiter le risque de surmédicalisation"/>
          <p:cNvSpPr txBox="1"/>
          <p:nvPr/>
        </p:nvSpPr>
        <p:spPr>
          <a:xfrm>
            <a:off x="12192000" y="11487149"/>
            <a:ext cx="896360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Limiter le risque de surmédicalisation</a:t>
            </a:r>
          </a:p>
        </p:txBody>
      </p:sp>
      <p:sp>
        <p:nvSpPr>
          <p:cNvPr id="409" name="Rectangle aux angles arrondis"/>
          <p:cNvSpPr/>
          <p:nvPr/>
        </p:nvSpPr>
        <p:spPr>
          <a:xfrm>
            <a:off x="1523469" y="8366124"/>
            <a:ext cx="10885246" cy="260351"/>
          </a:xfrm>
          <a:prstGeom prst="roundRect">
            <a:avLst>
              <a:gd name="adj" fmla="val 50000"/>
            </a:avLst>
          </a:prstGeom>
          <a:solidFill>
            <a:srgbClr val="000000"/>
          </a:solidFill>
          <a:ln w="12700">
            <a:miter lim="400000"/>
          </a:ln>
        </p:spPr>
        <p:txBody>
          <a:bodyPr lIns="0" tIns="0" rIns="0" bIns="0" anchor="ctr"/>
          <a:lstStyle/>
          <a:p>
            <a:pPr algn="ctr">
              <a:spcBef>
                <a:spcPts val="6000"/>
              </a:spcBef>
              <a:defRPr sz="3700"/>
            </a:pPr>
          </a:p>
        </p:txBody>
      </p:sp>
      <p:sp>
        <p:nvSpPr>
          <p:cNvPr id="410" name="Infraction sexuelle + condamnation"/>
          <p:cNvSpPr txBox="1"/>
          <p:nvPr/>
        </p:nvSpPr>
        <p:spPr>
          <a:xfrm>
            <a:off x="12192000" y="8121649"/>
            <a:ext cx="9073964"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atin typeface="Open Sans Bold"/>
                <a:ea typeface="Open Sans Bold"/>
                <a:cs typeface="Open Sans Bold"/>
                <a:sym typeface="Open Sans Bold"/>
              </a:defRPr>
            </a:lvl1pPr>
          </a:lstStyle>
          <a:p>
            <a:pPr/>
            <a:r>
              <a:t>Infraction sexuelle + condamnation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adolescence…"/>
          <p:cNvSpPr txBox="1"/>
          <p:nvPr/>
        </p:nvSpPr>
        <p:spPr>
          <a:xfrm>
            <a:off x="2031469" y="1386684"/>
            <a:ext cx="6605167"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adolescence</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la puberté</a:t>
            </a:r>
          </a:p>
        </p:txBody>
      </p:sp>
      <p:sp>
        <p:nvSpPr>
          <p:cNvPr id="415" name="Acné (peut apparaître)…"/>
          <p:cNvSpPr txBox="1"/>
          <p:nvPr/>
        </p:nvSpPr>
        <p:spPr>
          <a:xfrm>
            <a:off x="2031469" y="4731711"/>
            <a:ext cx="21326946" cy="81539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66347"/>
          <a:lstStyle/>
          <a:p>
            <a:pPr marL="635000" indent="-635000" algn="just">
              <a:spcBef>
                <a:spcPts val="1500"/>
              </a:spcBef>
              <a:buSzPct val="125000"/>
              <a:buChar char="‣"/>
              <a:defRPr sz="3500"/>
            </a:pPr>
            <a:r>
              <a:t>Acné (peut apparaître)</a:t>
            </a:r>
          </a:p>
          <a:p>
            <a:pPr marL="635000" indent="-635000" algn="just">
              <a:spcBef>
                <a:spcPts val="1500"/>
              </a:spcBef>
              <a:buSzPct val="125000"/>
              <a:buChar char="‣"/>
              <a:defRPr sz="3500"/>
            </a:pPr>
            <a:r>
              <a:t>Éjaculation possible</a:t>
            </a:r>
          </a:p>
          <a:p>
            <a:pPr marL="635000" indent="-635000" algn="just">
              <a:spcBef>
                <a:spcPts val="1500"/>
              </a:spcBef>
              <a:buSzPct val="125000"/>
              <a:buChar char="‣"/>
              <a:defRPr sz="3500"/>
            </a:pPr>
            <a:r>
              <a:t>Muscles (augmentation du volume)</a:t>
            </a:r>
          </a:p>
          <a:p>
            <a:pPr marL="635000" indent="-635000" algn="just">
              <a:spcBef>
                <a:spcPts val="1500"/>
              </a:spcBef>
              <a:buSzPct val="125000"/>
              <a:buChar char="‣"/>
              <a:defRPr sz="3500"/>
            </a:pPr>
            <a:r>
              <a:t>Peau et cheveux (plus gras)</a:t>
            </a:r>
          </a:p>
          <a:p>
            <a:pPr marL="635000" indent="-635000" algn="just">
              <a:spcBef>
                <a:spcPts val="1500"/>
              </a:spcBef>
              <a:buSzPct val="125000"/>
              <a:buChar char="‣"/>
              <a:defRPr sz="3500"/>
            </a:pPr>
            <a:r>
              <a:t>Pénis (augmentation du volume)</a:t>
            </a:r>
          </a:p>
          <a:p>
            <a:pPr marL="635000" indent="-635000" algn="just">
              <a:spcBef>
                <a:spcPts val="1500"/>
              </a:spcBef>
              <a:buSzPct val="125000"/>
              <a:buChar char="‣"/>
              <a:defRPr sz="3500"/>
            </a:pPr>
            <a:r>
              <a:t>Poils (aisselles, jambes, pubis, torse, visage)</a:t>
            </a:r>
          </a:p>
          <a:p>
            <a:pPr marL="635000" indent="-635000" algn="just">
              <a:spcBef>
                <a:spcPts val="1500"/>
              </a:spcBef>
              <a:buSzPct val="125000"/>
              <a:buChar char="‣"/>
              <a:defRPr sz="3500"/>
            </a:pPr>
            <a:r>
              <a:t>Taille</a:t>
            </a:r>
          </a:p>
          <a:p>
            <a:pPr marL="635000" indent="-635000" algn="just">
              <a:spcBef>
                <a:spcPts val="1500"/>
              </a:spcBef>
              <a:buSzPct val="125000"/>
              <a:buChar char="‣"/>
              <a:defRPr sz="3500"/>
            </a:pPr>
            <a:r>
              <a:t>Testicules (augmentation du volume)</a:t>
            </a:r>
          </a:p>
          <a:p>
            <a:pPr marL="635000" indent="-635000" algn="just">
              <a:spcBef>
                <a:spcPts val="1500"/>
              </a:spcBef>
              <a:buSzPct val="125000"/>
              <a:buChar char="‣"/>
              <a:defRPr sz="3500"/>
            </a:pPr>
            <a:r>
              <a:t>Transpiration</a:t>
            </a:r>
          </a:p>
          <a:p>
            <a:pPr marL="635000" indent="-635000" algn="just">
              <a:spcBef>
                <a:spcPts val="1500"/>
              </a:spcBef>
              <a:buSzPct val="125000"/>
              <a:buChar char="‣"/>
              <a:defRPr sz="3500"/>
            </a:pPr>
            <a:r>
              <a:t>Voix</a:t>
            </a:r>
          </a:p>
          <a:p>
            <a:pPr marL="635000" indent="-635000" algn="just">
              <a:spcBef>
                <a:spcPts val="500"/>
              </a:spcBef>
              <a:buSzPct val="125000"/>
              <a:buChar char="‣"/>
              <a:defRPr sz="3500"/>
            </a:pPr>
            <a:r>
              <a:t>Acné (peut apparaître)</a:t>
            </a:r>
          </a:p>
          <a:p>
            <a:pPr marL="635000" indent="-635000" algn="just">
              <a:spcBef>
                <a:spcPts val="500"/>
              </a:spcBef>
              <a:buSzPct val="125000"/>
              <a:buChar char="‣"/>
              <a:defRPr sz="3500"/>
            </a:pPr>
            <a:r>
              <a:t>Hanches (élargissement)</a:t>
            </a:r>
          </a:p>
          <a:p>
            <a:pPr marL="635000" indent="-635000" algn="just">
              <a:spcBef>
                <a:spcPts val="500"/>
              </a:spcBef>
              <a:buSzPct val="125000"/>
              <a:buChar char="‣"/>
              <a:defRPr sz="3500"/>
            </a:pPr>
            <a:r>
              <a:t>Menstruations</a:t>
            </a:r>
          </a:p>
          <a:p>
            <a:pPr marL="635000" indent="-635000" algn="just">
              <a:spcBef>
                <a:spcPts val="500"/>
              </a:spcBef>
              <a:buSzPct val="125000"/>
              <a:buChar char="‣"/>
              <a:defRPr sz="3500"/>
            </a:pPr>
            <a:r>
              <a:t>Peau et cheveux (plus gras)</a:t>
            </a:r>
          </a:p>
          <a:p>
            <a:pPr marL="635000" indent="-635000" algn="just">
              <a:spcBef>
                <a:spcPts val="500"/>
              </a:spcBef>
              <a:buSzPct val="125000"/>
              <a:buChar char="‣"/>
              <a:defRPr sz="3500"/>
            </a:pPr>
            <a:r>
              <a:t>Pertes blanches</a:t>
            </a:r>
          </a:p>
          <a:p>
            <a:pPr marL="635000" indent="-635000" algn="just">
              <a:spcBef>
                <a:spcPts val="500"/>
              </a:spcBef>
              <a:buSzPct val="125000"/>
              <a:buChar char="‣"/>
              <a:defRPr sz="3500"/>
            </a:pPr>
            <a:r>
              <a:t>Poils (aisselles, jambes, lèvre supérieure, pubis)</a:t>
            </a:r>
          </a:p>
          <a:p>
            <a:pPr marL="635000" indent="-635000" algn="just">
              <a:spcBef>
                <a:spcPts val="500"/>
              </a:spcBef>
              <a:buSzPct val="125000"/>
              <a:buChar char="‣"/>
              <a:defRPr sz="3500"/>
            </a:pPr>
            <a:r>
              <a:t>Poitrine (augmentation du volume)</a:t>
            </a:r>
          </a:p>
          <a:p>
            <a:pPr marL="635000" indent="-635000" algn="just">
              <a:spcBef>
                <a:spcPts val="500"/>
              </a:spcBef>
              <a:buSzPct val="125000"/>
              <a:buChar char="‣"/>
              <a:defRPr sz="3500"/>
            </a:pPr>
            <a:r>
              <a:t>Taille</a:t>
            </a:r>
          </a:p>
          <a:p>
            <a:pPr marL="635000" indent="-635000" algn="just">
              <a:spcBef>
                <a:spcPts val="500"/>
              </a:spcBef>
              <a:buSzPct val="125000"/>
              <a:buChar char="‣"/>
              <a:defRPr sz="3500"/>
            </a:pPr>
            <a:r>
              <a:t>Transpiration</a:t>
            </a:r>
          </a:p>
          <a:p>
            <a:pPr marL="635000" indent="-635000" algn="just">
              <a:spcBef>
                <a:spcPts val="500"/>
              </a:spcBef>
              <a:buSzPct val="125000"/>
              <a:buChar char="‣"/>
              <a:defRPr sz="3500"/>
            </a:pPr>
            <a:r>
              <a:t>Voix (changement)</a:t>
            </a:r>
          </a:p>
          <a:p>
            <a:pPr marL="635000" indent="-635000" algn="just">
              <a:spcBef>
                <a:spcPts val="500"/>
              </a:spcBef>
              <a:buSzPct val="125000"/>
              <a:buChar char="‣"/>
              <a:defRPr sz="3500"/>
            </a:pPr>
            <a:r>
              <a:t>Vulve (apparence)</a:t>
            </a:r>
          </a:p>
        </p:txBody>
      </p:sp>
      <p:pic>
        <p:nvPicPr>
          <p:cNvPr id="416" name="person-half-dress-solid.svg" descr="person-half-dress-solid.svg"/>
          <p:cNvPicPr>
            <a:picLocks noChangeAspect="1"/>
          </p:cNvPicPr>
          <p:nvPr/>
        </p:nvPicPr>
        <p:blipFill>
          <a:blip r:embed="rId3">
            <a:extLst/>
          </a:blip>
          <a:stretch>
            <a:fillRect/>
          </a:stretch>
        </p:blipFill>
        <p:spPr>
          <a:xfrm flipH="1">
            <a:off x="10844910" y="750317"/>
            <a:ext cx="2694180" cy="4310689"/>
          </a:xfrm>
          <a:prstGeom prst="rect">
            <a:avLst/>
          </a:prstGeom>
          <a:ln w="12700">
            <a:miter lim="400000"/>
          </a:ln>
        </p:spPr>
      </p:pic>
      <p:sp>
        <p:nvSpPr>
          <p:cNvPr id="417" name="Ligne"/>
          <p:cNvSpPr/>
          <p:nvPr/>
        </p:nvSpPr>
        <p:spPr>
          <a:xfrm flipH="1" flipV="1">
            <a:off x="12204699" y="5654039"/>
            <a:ext cx="25402" cy="7310145"/>
          </a:xfrm>
          <a:prstGeom prst="line">
            <a:avLst/>
          </a:prstGeom>
          <a:ln w="25400">
            <a:solidFill>
              <a:srgbClr val="000000"/>
            </a:solidFill>
            <a:miter lim="400000"/>
          </a:ln>
        </p:spPr>
        <p:txBody>
          <a:bodyPr lIns="50800" tIns="50800" rIns="50800" bIns="50800" anchor="ctr"/>
          <a:lstStyle/>
          <a:p>
            <a:pPr/>
          </a:p>
        </p:txBody>
      </p:sp>
      <p:sp>
        <p:nvSpPr>
          <p:cNvPr id="418" name="Ligne"/>
          <p:cNvSpPr/>
          <p:nvPr/>
        </p:nvSpPr>
        <p:spPr>
          <a:xfrm flipH="1">
            <a:off x="10325770" y="3452745"/>
            <a:ext cx="557460" cy="557460"/>
          </a:xfrm>
          <a:prstGeom prst="line">
            <a:avLst/>
          </a:prstGeom>
          <a:ln w="114300">
            <a:solidFill>
              <a:srgbClr val="53697A"/>
            </a:solidFill>
            <a:miter lim="400000"/>
            <a:tailEnd type="triangle"/>
          </a:ln>
        </p:spPr>
        <p:txBody>
          <a:bodyPr lIns="50800" tIns="50800" rIns="50800" bIns="50800" anchor="ctr"/>
          <a:lstStyle/>
          <a:p>
            <a:pPr/>
          </a:p>
        </p:txBody>
      </p:sp>
      <p:sp>
        <p:nvSpPr>
          <p:cNvPr id="419" name="Ligne"/>
          <p:cNvSpPr/>
          <p:nvPr/>
        </p:nvSpPr>
        <p:spPr>
          <a:xfrm>
            <a:off x="13500769" y="3452745"/>
            <a:ext cx="557460" cy="557460"/>
          </a:xfrm>
          <a:prstGeom prst="line">
            <a:avLst/>
          </a:prstGeom>
          <a:ln w="114300">
            <a:solidFill>
              <a:srgbClr val="53697A"/>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Les comportements sexuels des mineurs…"/>
          <p:cNvSpPr txBox="1"/>
          <p:nvPr/>
        </p:nvSpPr>
        <p:spPr>
          <a:xfrm>
            <a:off x="2031469" y="1386684"/>
            <a:ext cx="20534103"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comportements sexuels des mineurs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en maternelle</a:t>
            </a:r>
          </a:p>
        </p:txBody>
      </p:sp>
      <p:graphicFrame>
        <p:nvGraphicFramePr>
          <p:cNvPr id="424" name="Tableau 1-1"/>
          <p:cNvGraphicFramePr/>
          <p:nvPr/>
        </p:nvGraphicFramePr>
        <p:xfrm>
          <a:off x="2031469" y="3888828"/>
          <a:ext cx="20954473" cy="825314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6984824"/>
                <a:gridCol w="6984824"/>
                <a:gridCol w="6984824"/>
              </a:tblGrid>
              <a:tr h="1538176">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Découverte</a:t>
                      </a:r>
                    </a:p>
                  </a:txBody>
                  <a:tcPr marL="50800" marR="50800" marT="50800" marB="50800" anchor="ctr" anchorCtr="0" horzOverflow="overflow">
                    <a:lnR w="12700">
                      <a:solidFill>
                        <a:srgbClr val="53697A"/>
                      </a:solidFill>
                      <a:miter lim="400000"/>
                    </a:lnR>
                    <a:lnB w="12700">
                      <a:solidFill>
                        <a:srgbClr val="53697A"/>
                      </a:solidFill>
                      <a:miter lim="400000"/>
                    </a:lnB>
                    <a:solidFill>
                      <a:srgbClr val="017101"/>
                    </a:solidFill>
                  </a:tcPr>
                </a:tc>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Préoccupant</a:t>
                      </a:r>
                    </a:p>
                  </a:txBody>
                  <a:tcPr marL="50800" marR="50800" marT="50800" marB="50800" anchor="ctr" anchorCtr="0" horzOverflow="overflow">
                    <a:lnL w="12700">
                      <a:solidFill>
                        <a:srgbClr val="53697A"/>
                      </a:solidFill>
                      <a:miter lim="400000"/>
                    </a:lnL>
                    <a:lnR w="12700">
                      <a:solidFill>
                        <a:srgbClr val="53697A"/>
                      </a:solidFill>
                      <a:miter lim="400000"/>
                    </a:lnR>
                    <a:lnB w="12700">
                      <a:solidFill>
                        <a:srgbClr val="53697A"/>
                      </a:solidFill>
                      <a:miter lim="400000"/>
                    </a:lnB>
                    <a:solidFill>
                      <a:srgbClr val="EF8B00"/>
                    </a:solidFill>
                  </a:tcPr>
                </a:tc>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Nécessite  une aide professionnelle</a:t>
                      </a:r>
                    </a:p>
                  </a:txBody>
                  <a:tcPr marL="50800" marR="50800" marT="50800" marB="50800" anchor="ctr" anchorCtr="0" horzOverflow="overflow">
                    <a:lnL w="12700">
                      <a:solidFill>
                        <a:srgbClr val="53697A"/>
                      </a:solidFill>
                      <a:miter lim="400000"/>
                    </a:lnL>
                    <a:lnB w="12700">
                      <a:solidFill>
                        <a:srgbClr val="53697A"/>
                      </a:solidFill>
                      <a:miter lim="400000"/>
                    </a:lnB>
                    <a:solidFill>
                      <a:schemeClr val="accent5">
                        <a:lumOff val="-29866"/>
                      </a:schemeClr>
                    </a:solidFill>
                  </a:tcPr>
                </a:tc>
              </a:tr>
              <a:tr h="6714970">
                <a:tc>
                  <a:txBody>
                    <a:bodyPr/>
                    <a:lstStyle/>
                    <a:p>
                      <a:pPr marL="359999" marR="359999" algn="l" defTabSz="914400">
                        <a:defRPr sz="3700">
                          <a:sym typeface="Open Sans"/>
                        </a:defRPr>
                      </a:pPr>
                      <a:r>
                        <a:rPr>
                          <a:latin typeface="Open Sans Bold"/>
                          <a:ea typeface="Open Sans Bold"/>
                          <a:cs typeface="Open Sans Bold"/>
                          <a:sym typeface="Open Sans Bold"/>
                        </a:rPr>
                        <a:t>Pose des questions</a:t>
                      </a:r>
                      <a:r>
                        <a:t> </a:t>
                      </a:r>
                      <a:br/>
                      <a:r>
                        <a:t>sur les parties génitales, </a:t>
                      </a:r>
                      <a:br/>
                      <a:r>
                        <a:t>les seins, les rapports sexuels et les bébés.</a:t>
                      </a:r>
                    </a:p>
                  </a:txBody>
                  <a:tcPr marL="50800" marR="50800" marT="50800" marB="50800" anchor="ctr" anchorCtr="0" horzOverflow="overflow">
                    <a:lnR w="12700">
                      <a:solidFill>
                        <a:srgbClr val="53697A"/>
                      </a:solidFill>
                      <a:miter lim="400000"/>
                    </a:lnR>
                    <a:lnT w="12700">
                      <a:solidFill>
                        <a:srgbClr val="53697A"/>
                      </a:solidFill>
                      <a:miter lim="400000"/>
                    </a:lnT>
                  </a:tcPr>
                </a:tc>
                <a:tc>
                  <a:txBody>
                    <a:bodyPr/>
                    <a:lstStyle/>
                    <a:p>
                      <a:pPr marL="359999" marR="359999" algn="l" defTabSz="914400">
                        <a:defRPr sz="3700">
                          <a:sym typeface="Open Sans"/>
                        </a:defRPr>
                      </a:pPr>
                      <a:r>
                        <a:rPr>
                          <a:latin typeface="Open Sans Bold"/>
                          <a:ea typeface="Open Sans Bold"/>
                          <a:cs typeface="Open Sans Bold"/>
                          <a:sym typeface="Open Sans Bold"/>
                        </a:rPr>
                        <a:t>Continue de poser des questions</a:t>
                      </a:r>
                      <a:r>
                        <a:t> même si </a:t>
                      </a:r>
                      <a:br/>
                      <a:r>
                        <a:t>les adultes chargés </a:t>
                      </a:r>
                      <a:br/>
                      <a:r>
                        <a:t>de son éducation </a:t>
                      </a:r>
                      <a:br/>
                      <a:r>
                        <a:t>y ont déjà répondu, </a:t>
                      </a:r>
                      <a:br/>
                      <a:r>
                        <a:t>de manière adaptée à l’âge.</a:t>
                      </a:r>
                    </a:p>
                  </a:txBody>
                  <a:tcPr marL="50800" marR="50800" marT="50800" marB="50800" anchor="ctr" anchorCtr="0" horzOverflow="overflow">
                    <a:lnL w="12700">
                      <a:solidFill>
                        <a:srgbClr val="53697A"/>
                      </a:solidFill>
                      <a:miter lim="400000"/>
                    </a:lnL>
                    <a:lnR w="12700">
                      <a:solidFill>
                        <a:srgbClr val="53697A"/>
                      </a:solidFill>
                      <a:miter lim="400000"/>
                    </a:lnR>
                    <a:lnT w="12700">
                      <a:solidFill>
                        <a:srgbClr val="53697A"/>
                      </a:solidFill>
                      <a:miter lim="400000"/>
                    </a:lnT>
                  </a:tcPr>
                </a:tc>
                <a:tc>
                  <a:txBody>
                    <a:bodyPr/>
                    <a:lstStyle/>
                    <a:p>
                      <a:pPr marL="359999" marR="359999" algn="l" defTabSz="914400">
                        <a:defRPr sz="3700">
                          <a:sym typeface="Open Sans"/>
                        </a:defRPr>
                      </a:pPr>
                      <a:r>
                        <a:rPr>
                          <a:latin typeface="Open Sans Bold"/>
                          <a:ea typeface="Open Sans Bold"/>
                          <a:cs typeface="Open Sans Bold"/>
                          <a:sym typeface="Open Sans Bold"/>
                        </a:rPr>
                        <a:t>Pose des questions </a:t>
                      </a:r>
                      <a:br>
                        <a:rPr>
                          <a:latin typeface="Open Sans Bold"/>
                          <a:ea typeface="Open Sans Bold"/>
                          <a:cs typeface="Open Sans Bold"/>
                          <a:sym typeface="Open Sans Bold"/>
                        </a:rPr>
                      </a:br>
                      <a:r>
                        <a:rPr>
                          <a:latin typeface="Open Sans Bold"/>
                          <a:ea typeface="Open Sans Bold"/>
                          <a:cs typeface="Open Sans Bold"/>
                          <a:sym typeface="Open Sans Bold"/>
                        </a:rPr>
                        <a:t>à des inconnus</a:t>
                      </a:r>
                      <a:r>
                        <a:t> même si </a:t>
                      </a:r>
                      <a:br/>
                      <a:r>
                        <a:t>les adultes chargés </a:t>
                      </a:r>
                      <a:br/>
                      <a:r>
                        <a:t>de son éducation </a:t>
                      </a:r>
                      <a:br/>
                      <a:r>
                        <a:t>y ont déjà répondu. </a:t>
                      </a:r>
                      <a:br/>
                    </a:p>
                    <a:p>
                      <a:pPr marL="359999" marR="359999" algn="l" defTabSz="914400">
                        <a:defRPr sz="3700">
                          <a:sym typeface="Open Sans"/>
                        </a:defRPr>
                      </a:pPr>
                      <a:r>
                        <a:t>En sait beaucoup trop sur </a:t>
                      </a:r>
                      <a:br/>
                      <a:r>
                        <a:t>la sexualité pour son âge.</a:t>
                      </a:r>
                    </a:p>
                  </a:txBody>
                  <a:tcPr marL="50800" marR="50800" marT="50800" marB="50800" anchor="ctr" anchorCtr="0" horzOverflow="overflow">
                    <a:lnL w="12700">
                      <a:solidFill>
                        <a:srgbClr val="53697A"/>
                      </a:solidFill>
                      <a:miter lim="400000"/>
                    </a:lnL>
                    <a:lnT w="12700">
                      <a:solidFill>
                        <a:srgbClr val="53697A"/>
                      </a:solidFill>
                      <a:miter lim="400000"/>
                    </a:lnT>
                  </a:tcPr>
                </a:tc>
              </a:tr>
            </a:tbl>
          </a:graphicData>
        </a:graphic>
      </p:graphicFrame>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le signalement"/>
          <p:cNvSpPr txBox="1"/>
          <p:nvPr/>
        </p:nvSpPr>
        <p:spPr>
          <a:xfrm>
            <a:off x="2031469" y="1386684"/>
            <a:ext cx="77409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signalement</a:t>
            </a:r>
          </a:p>
        </p:txBody>
      </p:sp>
      <p:sp>
        <p:nvSpPr>
          <p:cNvPr id="429" name="Prévenir les parents (en binôme)     ‣  Si aucun danger pour vous ou le mineur…"/>
          <p:cNvSpPr txBox="1"/>
          <p:nvPr/>
        </p:nvSpPr>
        <p:spPr>
          <a:xfrm>
            <a:off x="2031469" y="3461712"/>
            <a:ext cx="21467222" cy="748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5500"/>
              </a:spcBef>
              <a:defRPr sz="3700"/>
            </a:pPr>
            <a:r>
              <a:t>Prévenir les parents (en binôme)					</a:t>
            </a:r>
            <a:r>
              <a:rPr>
                <a:latin typeface="Open Sans Bold"/>
                <a:ea typeface="Open Sans Bold"/>
                <a:cs typeface="Open Sans Bold"/>
                <a:sym typeface="Open Sans Bold"/>
              </a:rPr>
              <a:t>‣  Si aucun danger pour vous ou le mineur</a:t>
            </a:r>
            <a:endParaRPr>
              <a:latin typeface="Open Sans Bold"/>
              <a:ea typeface="Open Sans Bold"/>
              <a:cs typeface="Open Sans Bold"/>
              <a:sym typeface="Open Sans Bold"/>
            </a:endParaRPr>
          </a:p>
          <a:p>
            <a:pPr>
              <a:spcBef>
                <a:spcPts val="5500"/>
              </a:spcBef>
              <a:defRPr sz="3700"/>
            </a:pPr>
            <a:r>
              <a:t>Pas de réponse									</a:t>
            </a:r>
            <a:r>
              <a:rPr>
                <a:latin typeface="Open Sans Bold"/>
                <a:ea typeface="Open Sans Bold"/>
                <a:cs typeface="Open Sans Bold"/>
                <a:sym typeface="Open Sans Bold"/>
              </a:rPr>
              <a:t>‣  Réclamez un accusé réception</a:t>
            </a:r>
          </a:p>
          <a:p>
            <a:pPr>
              <a:spcBef>
                <a:spcPts val="5500"/>
              </a:spcBef>
              <a:defRPr sz="3700"/>
            </a:pPr>
            <a:r>
              <a:t>Changement de situation							</a:t>
            </a:r>
            <a:r>
              <a:rPr>
                <a:latin typeface="Open Sans Bold"/>
                <a:ea typeface="Open Sans Bold"/>
                <a:cs typeface="Open Sans Bold"/>
                <a:sym typeface="Open Sans Bold"/>
              </a:rPr>
              <a:t>‣  Prévenez le même service</a:t>
            </a:r>
          </a:p>
          <a:p>
            <a:pPr>
              <a:spcBef>
                <a:spcPts val="5500"/>
              </a:spcBef>
              <a:defRPr sz="3700"/>
            </a:pPr>
            <a:r>
              <a:t>Mineur toujours en danger après 3 mois 			</a:t>
            </a:r>
            <a:r>
              <a:rPr>
                <a:latin typeface="Open Sans Bold"/>
                <a:ea typeface="Open Sans Bold"/>
                <a:cs typeface="Open Sans Bold"/>
                <a:sym typeface="Open Sans Bold"/>
              </a:rPr>
              <a:t>‣  Recommencez</a:t>
            </a:r>
          </a:p>
          <a:p>
            <a:pPr>
              <a:spcBef>
                <a:spcPts val="5500"/>
              </a:spcBef>
              <a:defRPr sz="3700"/>
            </a:pPr>
            <a:r>
              <a:t>Le mineur se rétracte (conflit de loyauté)			</a:t>
            </a:r>
            <a:r>
              <a:rPr>
                <a:latin typeface="Open Sans Bold"/>
                <a:ea typeface="Open Sans Bold"/>
                <a:cs typeface="Open Sans Bold"/>
                <a:sym typeface="Open Sans Bold"/>
              </a:rPr>
              <a:t>‣  Rappelez-lui votre disponibilité</a:t>
            </a:r>
            <a:endParaRPr>
              <a:latin typeface="Open Sans Bold"/>
              <a:ea typeface="Open Sans Bold"/>
              <a:cs typeface="Open Sans Bold"/>
              <a:sym typeface="Open Sans Bold"/>
            </a:endParaRPr>
          </a:p>
          <a:p>
            <a:pPr>
              <a:spcBef>
                <a:spcPts val="5500"/>
              </a:spcBef>
              <a:defRPr sz="3700"/>
            </a:pPr>
            <a:r>
              <a:t>Vous voulez des informations						</a:t>
            </a:r>
            <a:r>
              <a:rPr>
                <a:latin typeface="Open Sans Bold"/>
                <a:ea typeface="Open Sans Bold"/>
                <a:cs typeface="Open Sans Bold"/>
                <a:sym typeface="Open Sans Bold"/>
              </a:rPr>
              <a:t>‣  Chacun a droit au respect de sa vie privée</a:t>
            </a:r>
            <a:r>
              <a:rPr>
                <a:latin typeface="Open Sans Italic"/>
                <a:ea typeface="Open Sans Italic"/>
                <a:cs typeface="Open Sans Italic"/>
                <a:sym typeface="Open Sans Italic"/>
              </a:rPr>
              <a:t>*</a:t>
            </a:r>
          </a:p>
        </p:txBody>
      </p:sp>
      <p:sp>
        <p:nvSpPr>
          <p:cNvPr id="430" name="Source : *article 9 du Code civil"/>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*article 9 du Code civil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Balances"/>
          <p:cNvSpPr/>
          <p:nvPr/>
        </p:nvSpPr>
        <p:spPr>
          <a:xfrm>
            <a:off x="15357764" y="3863993"/>
            <a:ext cx="5988986" cy="5234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blipFill>
            <a:blip r:embed="rId3"/>
          </a:blip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54" name="Croix de vie"/>
          <p:cNvSpPr/>
          <p:nvPr/>
        </p:nvSpPr>
        <p:spPr>
          <a:xfrm>
            <a:off x="3389227" y="3662629"/>
            <a:ext cx="5637008" cy="5637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8005" y="3400"/>
                </a:moveTo>
                <a:lnTo>
                  <a:pt x="13596" y="3400"/>
                </a:lnTo>
                <a:lnTo>
                  <a:pt x="13596" y="8006"/>
                </a:lnTo>
                <a:lnTo>
                  <a:pt x="18201" y="8006"/>
                </a:lnTo>
                <a:lnTo>
                  <a:pt x="18201" y="13595"/>
                </a:lnTo>
                <a:lnTo>
                  <a:pt x="13596" y="13595"/>
                </a:lnTo>
                <a:lnTo>
                  <a:pt x="13596" y="18201"/>
                </a:lnTo>
                <a:lnTo>
                  <a:pt x="8005" y="18201"/>
                </a:lnTo>
                <a:lnTo>
                  <a:pt x="8005" y="13595"/>
                </a:lnTo>
                <a:lnTo>
                  <a:pt x="3400" y="13595"/>
                </a:lnTo>
                <a:lnTo>
                  <a:pt x="3400" y="8006"/>
                </a:lnTo>
                <a:lnTo>
                  <a:pt x="8005" y="8006"/>
                </a:lnTo>
                <a:lnTo>
                  <a:pt x="8005" y="3400"/>
                </a:lnTo>
                <a:close/>
              </a:path>
            </a:pathLst>
          </a:custGeom>
          <a:blipFill>
            <a:blip r:embed="rId4"/>
          </a:blip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55" name="Flèche à deux pointes"/>
          <p:cNvSpPr/>
          <p:nvPr/>
        </p:nvSpPr>
        <p:spPr>
          <a:xfrm>
            <a:off x="10798122" y="6145607"/>
            <a:ext cx="2787756" cy="1424786"/>
          </a:xfrm>
          <a:prstGeom prst="leftRightArrow">
            <a:avLst>
              <a:gd name="adj1" fmla="val 36766"/>
              <a:gd name="adj2" fmla="val 55104"/>
            </a:avLst>
          </a:prstGeom>
          <a:solidFill>
            <a:srgbClr val="53697A"/>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Les comportements sexuels des mineurs…"/>
          <p:cNvSpPr txBox="1"/>
          <p:nvPr/>
        </p:nvSpPr>
        <p:spPr>
          <a:xfrm>
            <a:off x="2031469" y="1386684"/>
            <a:ext cx="20534103"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comportements sexuels des mineurs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La définition de l’atsa</a:t>
            </a:r>
            <a:r>
              <a:rPr>
                <a:latin typeface="Open Sans Italic"/>
                <a:ea typeface="Open Sans Italic"/>
                <a:cs typeface="Open Sans Italic"/>
                <a:sym typeface="Open Sans Italic"/>
              </a:rPr>
              <a:t>*</a:t>
            </a:r>
          </a:p>
        </p:txBody>
      </p:sp>
      <p:sp>
        <p:nvSpPr>
          <p:cNvPr id="435" name="« Des comportements impliquant des parties sexuelles du corps,  adoptés par des enfants âgés de 12 ans et moins,  qui sont inappropriés du point de vue du développement de ceux-ci  ou qui sont potentiellement néfastes pour eux-mêmes  ou pour les autres »"/>
          <p:cNvSpPr txBox="1"/>
          <p:nvPr/>
        </p:nvSpPr>
        <p:spPr>
          <a:xfrm>
            <a:off x="2031469" y="4622800"/>
            <a:ext cx="20321062" cy="5801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40000"/>
              </a:lnSpc>
              <a:spcBef>
                <a:spcPts val="5000"/>
              </a:spcBef>
              <a:defRPr sz="5000">
                <a:solidFill>
                  <a:srgbClr val="53697A"/>
                </a:solidFill>
                <a:latin typeface="Open Sans Italic"/>
                <a:ea typeface="Open Sans Italic"/>
                <a:cs typeface="Open Sans Italic"/>
                <a:sym typeface="Open Sans Italic"/>
              </a:defRPr>
            </a:pPr>
            <a:r>
              <a:t>« Des comportements impliquant des parties sexuelles du corps, </a:t>
            </a:r>
            <a:br/>
            <a:r>
              <a:t>adoptés par des enfants âgés de 12 ans et moins, </a:t>
            </a:r>
            <a:br/>
            <a:r>
              <a:t>qui sont inappropriés du point de vue du développement de ceux-ci </a:t>
            </a:r>
            <a:br/>
            <a:r>
              <a:t>ou qui sont potentiellement néfastes pour eux-mêmes </a:t>
            </a:r>
            <a:br/>
            <a:r>
              <a:t>ou pour les autres » </a:t>
            </a:r>
          </a:p>
        </p:txBody>
      </p:sp>
      <p:sp>
        <p:nvSpPr>
          <p:cNvPr id="436" name="Source : *Association for the Treatment and Prevention of Sexual Abuse — Chaffin et al, 2006"/>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*Association for the Treatment and Prevention of Sexual Abuse — Chaffin et al, 2006</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vidéo-collée.png" descr="vidéo-collée.png"/>
          <p:cNvPicPr>
            <a:picLocks noChangeAspect="1"/>
          </p:cNvPicPr>
          <p:nvPr/>
        </p:nvPicPr>
        <p:blipFill>
          <a:blip r:embed="rId3">
            <a:extLst/>
          </a:blip>
          <a:stretch>
            <a:fillRect/>
          </a:stretch>
        </p:blipFill>
        <p:spPr>
          <a:xfrm>
            <a:off x="3967" y="1286"/>
            <a:ext cx="24384001" cy="13716001"/>
          </a:xfrm>
          <a:prstGeom prst="rect">
            <a:avLst/>
          </a:prstGeom>
          <a:ln w="12700">
            <a:miter lim="400000"/>
          </a:ln>
        </p:spPr>
      </p:pic>
      <p:sp>
        <p:nvSpPr>
          <p:cNvPr id="441" name="Résolution minimum de l’image : 1920x1080 pixels"/>
          <p:cNvSpPr txBox="1"/>
          <p:nvPr/>
        </p:nvSpPr>
        <p:spPr>
          <a:xfrm>
            <a:off x="3058653" y="2036628"/>
            <a:ext cx="906891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spcBef>
                <a:spcPts val="2000"/>
              </a:spcBef>
              <a:defRPr sz="3000"/>
            </a:lvl1pPr>
          </a:lstStyle>
          <a:p>
            <a:pPr/>
            <a:r>
              <a:t>Résolution minimum de l’image : 1920x1080 pixels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vidéo-collée.png" descr="vidéo-collée.png"/>
          <p:cNvPicPr>
            <a:picLocks noChangeAspect="1"/>
          </p:cNvPicPr>
          <p:nvPr/>
        </p:nvPicPr>
        <p:blipFill>
          <a:blip r:embed="rId3">
            <a:extLst/>
          </a:blip>
          <a:stretch>
            <a:fillRect/>
          </a:stretch>
        </p:blipFill>
        <p:spPr>
          <a:xfrm>
            <a:off x="2032000" y="1143000"/>
            <a:ext cx="20320000" cy="11430000"/>
          </a:xfrm>
          <a:prstGeom prst="rect">
            <a:avLst/>
          </a:prstGeom>
          <a:ln w="12700">
            <a:miter lim="400000"/>
          </a:ln>
        </p:spPr>
      </p:pic>
      <p:sp>
        <p:nvSpPr>
          <p:cNvPr id="446" name="Résolution minimum de l’image : 1920x1080 pixels"/>
          <p:cNvSpPr txBox="1"/>
          <p:nvPr/>
        </p:nvSpPr>
        <p:spPr>
          <a:xfrm>
            <a:off x="3058653" y="2036628"/>
            <a:ext cx="906891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spcBef>
                <a:spcPts val="2000"/>
              </a:spcBef>
              <a:defRPr sz="3000"/>
            </a:lvl1pPr>
          </a:lstStyle>
          <a:p>
            <a:pPr/>
            <a:r>
              <a:t>Résolution minimum de l’image : 1920x1080 pixels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51" name="Capture d’écran 2024-07-20 à 18.42.34.png" descr="Capture d’écran 2024-07-20 à 18.42.34.png"/>
          <p:cNvPicPr>
            <a:picLocks noChangeAspect="1"/>
          </p:cNvPicPr>
          <p:nvPr/>
        </p:nvPicPr>
        <p:blipFill>
          <a:blip r:embed="rId3">
            <a:extLst/>
          </a:blip>
          <a:srcRect l="784" t="0" r="784" b="0"/>
          <a:stretch>
            <a:fillRect/>
          </a:stretch>
        </p:blipFill>
        <p:spPr>
          <a:xfrm rot="21000000">
            <a:off x="15893303" y="6411428"/>
            <a:ext cx="7398106" cy="5516420"/>
          </a:xfrm>
          <a:prstGeom prst="rect">
            <a:avLst/>
          </a:prstGeom>
          <a:ln w="12700">
            <a:miter lim="400000"/>
          </a:ln>
          <a:effectLst>
            <a:outerShdw sx="100000" sy="100000" kx="0" ky="0" algn="b" rotWithShape="0" blurRad="381000" dist="0" dir="5400000">
              <a:srgbClr val="000000">
                <a:alpha val="20000"/>
              </a:srgbClr>
            </a:outerShdw>
          </a:effectLst>
        </p:spPr>
      </p:pic>
      <p:pic>
        <p:nvPicPr>
          <p:cNvPr id="452" name="vsi.png" descr="vsi.png"/>
          <p:cNvPicPr>
            <a:picLocks noChangeAspect="1"/>
          </p:cNvPicPr>
          <p:nvPr/>
        </p:nvPicPr>
        <p:blipFill>
          <a:blip r:embed="rId4">
            <a:extLst/>
          </a:blip>
          <a:stretch>
            <a:fillRect/>
          </a:stretch>
        </p:blipFill>
        <p:spPr>
          <a:xfrm>
            <a:off x="1911341" y="8999765"/>
            <a:ext cx="3803019" cy="3803019"/>
          </a:xfrm>
          <a:prstGeom prst="rect">
            <a:avLst/>
          </a:prstGeom>
          <a:ln w="12700">
            <a:miter lim="400000"/>
          </a:ln>
        </p:spPr>
      </p:pic>
      <p:sp>
        <p:nvSpPr>
          <p:cNvPr id="453"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54" name="Sensibiliser…"/>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Sensibiliser</a:t>
            </a:r>
          </a:p>
          <a:p>
            <a:pPr algn="just">
              <a:spcBef>
                <a:spcPts val="3000"/>
              </a:spcBef>
              <a:defRPr sz="3700"/>
            </a:pPr>
            <a:r>
              <a:rPr>
                <a:latin typeface="Open Sans Italic"/>
                <a:ea typeface="Open Sans Italic"/>
                <a:cs typeface="Open Sans Italic"/>
                <a:sym typeface="Open Sans Italic"/>
              </a:rPr>
              <a:t>Site internet,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55" name="Capture d’écran 2024-07-20 à 18.42.34.png" descr="Capture d’écran 2024-07-20 à 18.42.34.png"/>
          <p:cNvPicPr>
            <a:picLocks noChangeAspect="1"/>
          </p:cNvPicPr>
          <p:nvPr/>
        </p:nvPicPr>
        <p:blipFill>
          <a:blip r:embed="rId3">
            <a:extLst/>
          </a:blip>
          <a:srcRect l="784" t="0" r="784" b="0"/>
          <a:stretch>
            <a:fillRect/>
          </a:stretch>
        </p:blipFill>
        <p:spPr>
          <a:xfrm rot="21000000">
            <a:off x="15893303" y="6411428"/>
            <a:ext cx="7398106" cy="5516420"/>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60" name="consentement.png" descr="consentement.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61"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62" name="Aider à exprimer et à entendre le consentement…"/>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Aider à exprimer et à entendre le consentement</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consentement.info</a:t>
            </a:r>
          </a:p>
        </p:txBody>
      </p:sp>
      <p:pic>
        <p:nvPicPr>
          <p:cNvPr id="463" name="Aider à exprimer et à entendre le consentement-01.jpg" descr="Aider à exprimer et à entendre le consentement-01.jpg"/>
          <p:cNvPicPr>
            <a:picLocks noChangeAspect="1"/>
          </p:cNvPicPr>
          <p:nvPr/>
        </p:nvPicPr>
        <p:blipFill>
          <a:blip r:embed="rId4">
            <a:extLst/>
          </a:blip>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68" name="vsi-csp.png" descr="vsi-csp.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69"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70" name="Les comportements sexuels des enfants…"/>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Les comportements sexuels des enfants</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71" name="VSI-COMPORTEMENT-SEXUELS-ENFANTS-01.jpg" descr="VSI-COMPORTEMENT-SEXUELS-ENFANTS-01.jpg"/>
          <p:cNvPicPr>
            <a:picLocks noChangeAspect="1"/>
          </p:cNvPicPr>
          <p:nvPr/>
        </p:nvPicPr>
        <p:blipFill>
          <a:blip r:embed="rId4">
            <a:extLst/>
          </a:blip>
          <a:srcRect l="0" t="10" r="0" b="10"/>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76" name="vsi-infractions.png" descr="vsi-infractions.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77"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78" name="Les infractions sexuelles…"/>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Les infractions sexuelles</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79" name="VSI-INFRACTIONS-SEXUELLES-01.jpg" descr="VSI-INFRACTIONS-SEXUELLES-01.jpg"/>
          <p:cNvPicPr>
            <a:picLocks noChangeAspect="1"/>
          </p:cNvPicPr>
          <p:nvPr/>
        </p:nvPicPr>
        <p:blipFill>
          <a:blip r:embed="rId4">
            <a:extLst/>
          </a:blip>
          <a:srcRect l="0" t="10" r="0" b="10"/>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Figure"/>
          <p:cNvSpPr/>
          <p:nvPr/>
        </p:nvSpPr>
        <p:spPr>
          <a:xfrm>
            <a:off x="13140594" y="4609654"/>
            <a:ext cx="1124467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84" name="VSI-SIGNALEMENT-01.jpg" descr="VSI-SIGNALEMENT-01.jpg"/>
          <p:cNvPicPr>
            <a:picLocks noChangeAspect="1"/>
          </p:cNvPicPr>
          <p:nvPr/>
        </p:nvPicPr>
        <p:blipFill>
          <a:blip r:embed="rId3">
            <a:extLst/>
          </a:blip>
          <a:stretch>
            <a:fillRect/>
          </a:stretch>
        </p:blipFill>
        <p:spPr>
          <a:xfrm rot="21000000">
            <a:off x="13453281" y="5702707"/>
            <a:ext cx="5092022" cy="7201295"/>
          </a:xfrm>
          <a:prstGeom prst="rect">
            <a:avLst/>
          </a:prstGeom>
          <a:ln w="12700">
            <a:miter lim="400000"/>
          </a:ln>
          <a:effectLst>
            <a:outerShdw sx="100000" sy="100000" kx="0" ky="0" algn="b" rotWithShape="0" blurRad="381000" dist="0" dir="5400000">
              <a:srgbClr val="000000">
                <a:alpha val="20000"/>
              </a:srgbClr>
            </a:outerShdw>
          </a:effectLst>
        </p:spPr>
      </p:pic>
      <p:pic>
        <p:nvPicPr>
          <p:cNvPr id="485" name="vsi-signalement.png" descr="vsi-signalement.png"/>
          <p:cNvPicPr>
            <a:picLocks noChangeAspect="1"/>
          </p:cNvPicPr>
          <p:nvPr/>
        </p:nvPicPr>
        <p:blipFill>
          <a:blip r:embed="rId4">
            <a:extLst/>
          </a:blip>
          <a:stretch>
            <a:fillRect/>
          </a:stretch>
        </p:blipFill>
        <p:spPr>
          <a:xfrm>
            <a:off x="1911341" y="8999765"/>
            <a:ext cx="3803019" cy="3803019"/>
          </a:xfrm>
          <a:prstGeom prst="rect">
            <a:avLst/>
          </a:prstGeom>
          <a:ln w="12700">
            <a:miter lim="400000"/>
          </a:ln>
        </p:spPr>
      </p:pic>
      <p:sp>
        <p:nvSpPr>
          <p:cNvPr id="486"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87" name="Le signalement d’un mineur en danger…"/>
          <p:cNvSpPr txBox="1"/>
          <p:nvPr/>
        </p:nvSpPr>
        <p:spPr>
          <a:xfrm>
            <a:off x="2031469" y="3403600"/>
            <a:ext cx="20321061" cy="383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 signalement d’un mineur en danger</a:t>
            </a:r>
          </a:p>
          <a:p>
            <a:pPr marL="635000" indent="-635000" algn="just">
              <a:spcBef>
                <a:spcPts val="3000"/>
              </a:spcBef>
              <a:buSzPct val="125000"/>
              <a:buChar char="‣"/>
              <a:defRPr sz="3700">
                <a:latin typeface="Open Sans Bold"/>
                <a:ea typeface="Open Sans Bold"/>
                <a:cs typeface="Open Sans Bold"/>
                <a:sym typeface="Open Sans Bold"/>
              </a:defRPr>
            </a:pPr>
            <a:r>
              <a:t>Le secret professionnel</a:t>
            </a:r>
          </a:p>
          <a:p>
            <a:pPr algn="just">
              <a:spcBef>
                <a:spcPts val="3000"/>
              </a:spcBef>
              <a:defRPr sz="3700"/>
            </a:pPr>
            <a:r>
              <a:rPr>
                <a:latin typeface="Open Sans Italic"/>
                <a:ea typeface="Open Sans Italic"/>
                <a:cs typeface="Open Sans Italic"/>
                <a:sym typeface="Open Sans Italic"/>
              </a:rPr>
              <a:t>Livrets, gratuits</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88" name="VSI-SECRET-PRO-01.jpg" descr="VSI-SECRET-PRO-01.jpg"/>
          <p:cNvPicPr>
            <a:picLocks noChangeAspect="1"/>
          </p:cNvPicPr>
          <p:nvPr/>
        </p:nvPicPr>
        <p:blipFill>
          <a:blip r:embed="rId5">
            <a:extLst/>
          </a:blip>
          <a:stretch>
            <a:fillRect/>
          </a:stretch>
        </p:blipFill>
        <p:spPr>
          <a:xfrm rot="600000">
            <a:off x="18152281" y="5702727"/>
            <a:ext cx="5092022" cy="7201296"/>
          </a:xfrm>
          <a:prstGeom prst="rect">
            <a:avLst/>
          </a:prstGeom>
          <a:ln w="12700">
            <a:miter lim="400000"/>
          </a:ln>
          <a:effectLst>
            <a:outerShdw sx="100000" sy="100000" kx="0" ky="0" algn="b" rotWithShape="0" blurRad="355600" dist="0" dir="0">
              <a:srgbClr val="000000">
                <a:alpha val="75000"/>
              </a:srgbClr>
            </a:outerShdw>
          </a:effectLst>
        </p:spPr>
      </p:pic>
      <p:pic>
        <p:nvPicPr>
          <p:cNvPr id="489" name="VSI-SIGNALEMENT-01.jpg" descr="VSI-SIGNALEMENT-01.jpg"/>
          <p:cNvPicPr>
            <a:picLocks noChangeAspect="1"/>
          </p:cNvPicPr>
          <p:nvPr/>
        </p:nvPicPr>
        <p:blipFill>
          <a:blip r:embed="rId3">
            <a:extLst/>
          </a:blip>
          <a:stretch>
            <a:fillRect/>
          </a:stretch>
        </p:blipFill>
        <p:spPr>
          <a:xfrm rot="21000000">
            <a:off x="13453281" y="5702707"/>
            <a:ext cx="5092022" cy="7201295"/>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94" name="consentement.png" descr="consentement.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95" name="Sensibiliser au consentement"/>
          <p:cNvSpPr txBox="1"/>
          <p:nvPr/>
        </p:nvSpPr>
        <p:spPr>
          <a:xfrm>
            <a:off x="2031469" y="1386684"/>
            <a:ext cx="15126867"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Sensibiliser au consentement</a:t>
            </a:r>
          </a:p>
        </p:txBody>
      </p:sp>
      <p:sp>
        <p:nvSpPr>
          <p:cNvPr id="496" name="consentement.info…"/>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consentement.info</a:t>
            </a:r>
          </a:p>
          <a:p>
            <a:pPr algn="just">
              <a:spcBef>
                <a:spcPts val="3000"/>
              </a:spcBef>
              <a:defRPr sz="3700"/>
            </a:pPr>
            <a:r>
              <a:rPr>
                <a:latin typeface="Open Sans Italic"/>
                <a:ea typeface="Open Sans Italic"/>
                <a:cs typeface="Open Sans Italic"/>
                <a:sym typeface="Open Sans Italic"/>
              </a:rPr>
              <a:t>Site internet, affiches et dépliant, gratuits</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consentement.info</a:t>
            </a:r>
          </a:p>
        </p:txBody>
      </p:sp>
      <p:pic>
        <p:nvPicPr>
          <p:cNvPr id="497" name="1-poster-verso-m.png" descr="1-poster-verso-m.png"/>
          <p:cNvPicPr>
            <a:picLocks noChangeAspect="1"/>
          </p:cNvPicPr>
          <p:nvPr/>
        </p:nvPicPr>
        <p:blipFill>
          <a:blip r:embed="rId4">
            <a:extLst/>
          </a:blip>
          <a:srcRect l="1" t="0" r="1" b="0"/>
          <a:stretch>
            <a:fillRect/>
          </a:stretch>
        </p:blipFill>
        <p:spPr>
          <a:xfrm rot="21000000">
            <a:off x="17517280"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pic>
        <p:nvPicPr>
          <p:cNvPr id="498" name="coverm.png" descr="coverm.png"/>
          <p:cNvPicPr>
            <a:picLocks noChangeAspect="1"/>
          </p:cNvPicPr>
          <p:nvPr/>
        </p:nvPicPr>
        <p:blipFill>
          <a:blip r:embed="rId5">
            <a:extLst/>
          </a:blip>
          <a:stretch>
            <a:fillRect/>
          </a:stretch>
        </p:blipFill>
        <p:spPr>
          <a:xfrm>
            <a:off x="18510426" y="662284"/>
            <a:ext cx="4297452" cy="3557001"/>
          </a:xfrm>
          <a:prstGeom prst="rect">
            <a:avLst/>
          </a:prstGeom>
          <a:ln w="12700">
            <a:miter lim="400000"/>
          </a:ln>
          <a:effectLst>
            <a:outerShdw sx="100000" sy="100000" kx="0" ky="0" algn="b" rotWithShape="0" blurRad="381000" dist="0" dir="5400000">
              <a:srgbClr val="000000">
                <a:alpha val="20000"/>
              </a:srgbClr>
            </a:outerShdw>
          </a:effectLst>
        </p:spPr>
      </p:pic>
      <p:pic>
        <p:nvPicPr>
          <p:cNvPr id="499" name="depliant-consentement-1.jpg" descr="depliant-consentement-1.jpg"/>
          <p:cNvPicPr>
            <a:picLocks noChangeAspect="1"/>
          </p:cNvPicPr>
          <p:nvPr/>
        </p:nvPicPr>
        <p:blipFill>
          <a:blip r:embed="rId6">
            <a:extLst/>
          </a:blip>
          <a:stretch>
            <a:fillRect/>
          </a:stretch>
        </p:blipFill>
        <p:spPr>
          <a:xfrm rot="600000">
            <a:off x="11920616" y="4222488"/>
            <a:ext cx="3602757" cy="7897631"/>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504"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505" name="119…"/>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119</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allo119.gouv.fr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de l’enfance en danger</a:t>
            </a:r>
          </a:p>
        </p:txBody>
      </p:sp>
      <p:pic>
        <p:nvPicPr>
          <p:cNvPr id="506" name="vidéo-collée.png" descr="vidéo-collée.png"/>
          <p:cNvPicPr>
            <a:picLocks noChangeAspect="1"/>
          </p:cNvPicPr>
          <p:nvPr/>
        </p:nvPicPr>
        <p:blipFill>
          <a:blip r:embed="rId3">
            <a:extLst/>
          </a:blip>
          <a:stretch>
            <a:fillRect/>
          </a:stretch>
        </p:blipFill>
        <p:spPr>
          <a:xfrm>
            <a:off x="9703571" y="1386684"/>
            <a:ext cx="8416773" cy="8416773"/>
          </a:xfrm>
          <a:prstGeom prst="rect">
            <a:avLst/>
          </a:prstGeom>
          <a:ln w="12700">
            <a:miter lim="400000"/>
          </a:ln>
        </p:spPr>
      </p:pic>
      <p:pic>
        <p:nvPicPr>
          <p:cNvPr id="507" name="vidéo-collée.png" descr="vidéo-collée.png"/>
          <p:cNvPicPr>
            <a:picLocks noChangeAspect="1"/>
          </p:cNvPicPr>
          <p:nvPr/>
        </p:nvPicPr>
        <p:blipFill>
          <a:blip r:embed="rId4">
            <a:extLst/>
          </a:blip>
          <a:stretch>
            <a:fillRect/>
          </a:stretch>
        </p:blipFill>
        <p:spPr>
          <a:xfrm>
            <a:off x="17370890" y="5359360"/>
            <a:ext cx="5384801" cy="7620001"/>
          </a:xfrm>
          <a:prstGeom prst="rect">
            <a:avLst/>
          </a:prstGeom>
          <a:ln w="12700">
            <a:miter lim="400000"/>
          </a:ln>
          <a:effectLst>
            <a:outerShdw sx="100000" sy="100000" kx="0" ky="0" algn="b" rotWithShape="0" blurRad="381000" dist="0" dir="5400000">
              <a:srgbClr val="000000">
                <a:alpha val="20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Centre ressource  et lieu de soutien et de recours pour les professionnels intervenant  auprès des auteurs de violences sexuelles"/>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mn-lt"/>
                <a:ea typeface="+mn-ea"/>
                <a:cs typeface="+mn-cs"/>
                <a:sym typeface="Open Sans Medium"/>
              </a:defRPr>
            </a:pPr>
            <a:r>
              <a:t>Centre ressource </a:t>
            </a:r>
            <a:br/>
            <a:r>
              <a:t>et lieu de soutien et de recours</a:t>
            </a:r>
            <a:br/>
            <a:r>
              <a:t>pour les professionnels intervenant </a:t>
            </a:r>
            <a:br/>
            <a:r>
              <a:t>auprès des auteurs de violences sexuelles</a:t>
            </a:r>
          </a:p>
        </p:txBody>
      </p:sp>
      <p:grpSp>
        <p:nvGrpSpPr>
          <p:cNvPr id="62" name="Grouper"/>
          <p:cNvGrpSpPr/>
          <p:nvPr/>
        </p:nvGrpSpPr>
        <p:grpSpPr>
          <a:xfrm>
            <a:off x="5379897" y="7257359"/>
            <a:ext cx="17369944" cy="5032128"/>
            <a:chOff x="0" y="0"/>
            <a:chExt cx="17369942" cy="5032126"/>
          </a:xfrm>
        </p:grpSpPr>
        <p:pic>
          <p:nvPicPr>
            <p:cNvPr id="60" name="logo-ars.png" descr="logo-ars.png"/>
            <p:cNvPicPr>
              <a:picLocks noChangeAspect="1"/>
            </p:cNvPicPr>
            <p:nvPr/>
          </p:nvPicPr>
          <p:blipFill>
            <a:blip r:embed="rId3">
              <a:extLst/>
            </a:blip>
            <a:stretch>
              <a:fillRect/>
            </a:stretch>
          </p:blipFill>
          <p:spPr>
            <a:xfrm>
              <a:off x="10393439" y="1014991"/>
              <a:ext cx="6976504" cy="4017136"/>
            </a:xfrm>
            <a:prstGeom prst="rect">
              <a:avLst/>
            </a:prstGeom>
            <a:ln w="12700" cap="flat">
              <a:noFill/>
              <a:miter lim="400000"/>
            </a:ln>
            <a:effectLst/>
          </p:spPr>
        </p:pic>
        <p:pic>
          <p:nvPicPr>
            <p:cNvPr id="61" name="HPEVM-m.png" descr="HPEVM-m.png"/>
            <p:cNvPicPr>
              <a:picLocks noChangeAspect="1"/>
            </p:cNvPicPr>
            <p:nvPr/>
          </p:nvPicPr>
          <p:blipFill>
            <a:blip r:embed="rId4">
              <a:extLst/>
            </a:blip>
            <a:stretch>
              <a:fillRect/>
            </a:stretch>
          </p:blipFill>
          <p:spPr>
            <a:xfrm>
              <a:off x="0" y="0"/>
              <a:ext cx="8121302" cy="487278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512"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513" name="3018…"/>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3018</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3018.fr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harcèlement et cyberviolences</a:t>
            </a:r>
          </a:p>
        </p:txBody>
      </p:sp>
      <p:pic>
        <p:nvPicPr>
          <p:cNvPr id="514" name="vidéo-collée.png" descr="vidéo-collée.png"/>
          <p:cNvPicPr>
            <a:picLocks noChangeAspect="1"/>
          </p:cNvPicPr>
          <p:nvPr/>
        </p:nvPicPr>
        <p:blipFill>
          <a:blip r:embed="rId3">
            <a:extLst/>
          </a:blip>
          <a:srcRect l="0" t="0" r="0" b="2036"/>
          <a:stretch>
            <a:fillRect/>
          </a:stretch>
        </p:blipFill>
        <p:spPr>
          <a:xfrm>
            <a:off x="17370890" y="5528148"/>
            <a:ext cx="5384801" cy="7460941"/>
          </a:xfrm>
          <a:prstGeom prst="rect">
            <a:avLst/>
          </a:prstGeom>
          <a:ln w="12700">
            <a:miter lim="400000"/>
          </a:ln>
          <a:effectLst>
            <a:outerShdw sx="100000" sy="100000" kx="0" ky="0" algn="b" rotWithShape="0" blurRad="381000" dist="0" dir="5400000">
              <a:srgbClr val="000000">
                <a:alpha val="20000"/>
              </a:srgbClr>
            </a:outerShdw>
          </a:effectLst>
        </p:spPr>
      </p:pic>
      <p:pic>
        <p:nvPicPr>
          <p:cNvPr id="515" name="vidéo-collée.png" descr="vidéo-collée.png"/>
          <p:cNvPicPr>
            <a:picLocks noChangeAspect="1"/>
          </p:cNvPicPr>
          <p:nvPr/>
        </p:nvPicPr>
        <p:blipFill>
          <a:blip r:embed="rId4">
            <a:extLst/>
          </a:blip>
          <a:srcRect l="19815" t="2396" r="20208" b="2175"/>
          <a:stretch>
            <a:fillRect/>
          </a:stretch>
        </p:blipFill>
        <p:spPr>
          <a:xfrm rot="240000">
            <a:off x="11145998" y="3302610"/>
            <a:ext cx="5521220" cy="5533431"/>
          </a:xfrm>
          <a:custGeom>
            <a:avLst/>
            <a:gdLst/>
            <a:ahLst/>
            <a:cxnLst>
              <a:cxn ang="0">
                <a:pos x="wd2" y="hd2"/>
              </a:cxn>
              <a:cxn ang="5400000">
                <a:pos x="wd2" y="hd2"/>
              </a:cxn>
              <a:cxn ang="10800000">
                <a:pos x="wd2" y="hd2"/>
              </a:cxn>
              <a:cxn ang="16200000">
                <a:pos x="wd2" y="hd2"/>
              </a:cxn>
            </a:cxnLst>
            <a:rect l="0" t="0" r="r" b="b"/>
            <a:pathLst>
              <a:path w="21576" h="21579" fill="norm" stroke="1" extrusionOk="0">
                <a:moveTo>
                  <a:pt x="11159" y="5"/>
                </a:moveTo>
                <a:cubicBezTo>
                  <a:pt x="6715" y="-10"/>
                  <a:pt x="4523" y="7"/>
                  <a:pt x="4139" y="58"/>
                </a:cubicBezTo>
                <a:cubicBezTo>
                  <a:pt x="2184" y="315"/>
                  <a:pt x="609" y="1689"/>
                  <a:pt x="130" y="3557"/>
                </a:cubicBezTo>
                <a:cubicBezTo>
                  <a:pt x="4" y="4050"/>
                  <a:pt x="0" y="4322"/>
                  <a:pt x="0" y="10797"/>
                </a:cubicBezTo>
                <a:cubicBezTo>
                  <a:pt x="0" y="17273"/>
                  <a:pt x="4" y="17547"/>
                  <a:pt x="130" y="18039"/>
                </a:cubicBezTo>
                <a:cubicBezTo>
                  <a:pt x="609" y="19908"/>
                  <a:pt x="2220" y="21306"/>
                  <a:pt x="4164" y="21542"/>
                </a:cubicBezTo>
                <a:cubicBezTo>
                  <a:pt x="4384" y="21568"/>
                  <a:pt x="7486" y="21585"/>
                  <a:pt x="11058" y="21577"/>
                </a:cubicBezTo>
                <a:cubicBezTo>
                  <a:pt x="18328" y="21563"/>
                  <a:pt x="17894" y="21590"/>
                  <a:pt x="18954" y="21074"/>
                </a:cubicBezTo>
                <a:cubicBezTo>
                  <a:pt x="19959" y="20585"/>
                  <a:pt x="20643" y="19878"/>
                  <a:pt x="21147" y="18807"/>
                </a:cubicBezTo>
                <a:cubicBezTo>
                  <a:pt x="21600" y="17843"/>
                  <a:pt x="21591" y="18007"/>
                  <a:pt x="21567" y="10565"/>
                </a:cubicBezTo>
                <a:cubicBezTo>
                  <a:pt x="21547" y="4344"/>
                  <a:pt x="21538" y="3854"/>
                  <a:pt x="21426" y="3483"/>
                </a:cubicBezTo>
                <a:cubicBezTo>
                  <a:pt x="20930" y="1841"/>
                  <a:pt x="19771" y="686"/>
                  <a:pt x="18108" y="177"/>
                </a:cubicBezTo>
                <a:lnTo>
                  <a:pt x="17620" y="27"/>
                </a:lnTo>
                <a:lnTo>
                  <a:pt x="11159" y="5"/>
                </a:lnTo>
                <a:close/>
              </a:path>
            </a:pathLst>
          </a:cu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520"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521" name="3114…"/>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3114</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3114.fr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de prévention du suicide</a:t>
            </a:r>
          </a:p>
        </p:txBody>
      </p:sp>
      <p:pic>
        <p:nvPicPr>
          <p:cNvPr id="522" name="vidéo-collée.png" descr="vidéo-collée.png"/>
          <p:cNvPicPr>
            <a:picLocks noChangeAspect="1"/>
          </p:cNvPicPr>
          <p:nvPr/>
        </p:nvPicPr>
        <p:blipFill>
          <a:blip r:embed="rId3">
            <a:extLst/>
          </a:blip>
          <a:srcRect l="25945" t="31634" r="27154" b="40949"/>
          <a:stretch>
            <a:fillRect/>
          </a:stretch>
        </p:blipFill>
        <p:spPr>
          <a:xfrm rot="240000">
            <a:off x="9895715" y="3927131"/>
            <a:ext cx="6615118" cy="3138092"/>
          </a:xfrm>
          <a:custGeom>
            <a:avLst/>
            <a:gdLst/>
            <a:ahLst/>
            <a:cxnLst>
              <a:cxn ang="0">
                <a:pos x="wd2" y="hd2"/>
              </a:cxn>
              <a:cxn ang="5400000">
                <a:pos x="wd2" y="hd2"/>
              </a:cxn>
              <a:cxn ang="10800000">
                <a:pos x="wd2" y="hd2"/>
              </a:cxn>
              <a:cxn ang="16200000">
                <a:pos x="wd2" y="hd2"/>
              </a:cxn>
            </a:cxnLst>
            <a:rect l="0" t="0" r="r" b="b"/>
            <a:pathLst>
              <a:path w="21600" h="21445" fill="norm" stroke="1" extrusionOk="0">
                <a:moveTo>
                  <a:pt x="6775" y="0"/>
                </a:moveTo>
                <a:lnTo>
                  <a:pt x="6775" y="1711"/>
                </a:lnTo>
                <a:lnTo>
                  <a:pt x="6775" y="3423"/>
                </a:lnTo>
                <a:lnTo>
                  <a:pt x="7123" y="3461"/>
                </a:lnTo>
                <a:lnTo>
                  <a:pt x="7145" y="3461"/>
                </a:lnTo>
                <a:lnTo>
                  <a:pt x="7543" y="3474"/>
                </a:lnTo>
                <a:lnTo>
                  <a:pt x="7549" y="8169"/>
                </a:lnTo>
                <a:lnTo>
                  <a:pt x="7564" y="11896"/>
                </a:lnTo>
                <a:cubicBezTo>
                  <a:pt x="7595" y="19721"/>
                  <a:pt x="7604" y="20315"/>
                  <a:pt x="7716" y="20672"/>
                </a:cubicBezTo>
                <a:cubicBezTo>
                  <a:pt x="7782" y="20883"/>
                  <a:pt x="7930" y="21140"/>
                  <a:pt x="8045" y="21244"/>
                </a:cubicBezTo>
                <a:cubicBezTo>
                  <a:pt x="8436" y="21600"/>
                  <a:pt x="8796" y="21401"/>
                  <a:pt x="9069" y="20675"/>
                </a:cubicBezTo>
                <a:cubicBezTo>
                  <a:pt x="9205" y="20313"/>
                  <a:pt x="9206" y="20236"/>
                  <a:pt x="9206" y="10767"/>
                </a:cubicBezTo>
                <a:cubicBezTo>
                  <a:pt x="9206" y="3027"/>
                  <a:pt x="9212" y="1203"/>
                  <a:pt x="9052" y="599"/>
                </a:cubicBezTo>
                <a:cubicBezTo>
                  <a:pt x="9015" y="503"/>
                  <a:pt x="8973" y="416"/>
                  <a:pt x="8927" y="336"/>
                </a:cubicBezTo>
                <a:cubicBezTo>
                  <a:pt x="8893" y="293"/>
                  <a:pt x="8856" y="256"/>
                  <a:pt x="8813" y="209"/>
                </a:cubicBezTo>
                <a:cubicBezTo>
                  <a:pt x="8668" y="51"/>
                  <a:pt x="8394" y="0"/>
                  <a:pt x="7698" y="0"/>
                </a:cubicBezTo>
                <a:lnTo>
                  <a:pt x="6775" y="0"/>
                </a:lnTo>
                <a:close/>
                <a:moveTo>
                  <a:pt x="10520" y="0"/>
                </a:moveTo>
                <a:lnTo>
                  <a:pt x="10520" y="1711"/>
                </a:lnTo>
                <a:lnTo>
                  <a:pt x="10520" y="3423"/>
                </a:lnTo>
                <a:lnTo>
                  <a:pt x="10874" y="3461"/>
                </a:lnTo>
                <a:lnTo>
                  <a:pt x="10878" y="3461"/>
                </a:lnTo>
                <a:lnTo>
                  <a:pt x="11274" y="3474"/>
                </a:lnTo>
                <a:lnTo>
                  <a:pt x="11274" y="3504"/>
                </a:lnTo>
                <a:lnTo>
                  <a:pt x="11275" y="3504"/>
                </a:lnTo>
                <a:lnTo>
                  <a:pt x="11308" y="11893"/>
                </a:lnTo>
                <a:cubicBezTo>
                  <a:pt x="11344" y="21007"/>
                  <a:pt x="11330" y="20674"/>
                  <a:pt x="11724" y="21177"/>
                </a:cubicBezTo>
                <a:cubicBezTo>
                  <a:pt x="11839" y="21323"/>
                  <a:pt x="12000" y="21445"/>
                  <a:pt x="12083" y="21445"/>
                </a:cubicBezTo>
                <a:cubicBezTo>
                  <a:pt x="12349" y="21446"/>
                  <a:pt x="12682" y="21060"/>
                  <a:pt x="12818" y="20593"/>
                </a:cubicBezTo>
                <a:cubicBezTo>
                  <a:pt x="12947" y="20149"/>
                  <a:pt x="12949" y="19925"/>
                  <a:pt x="12950" y="10743"/>
                </a:cubicBezTo>
                <a:cubicBezTo>
                  <a:pt x="12950" y="442"/>
                  <a:pt x="12962" y="730"/>
                  <a:pt x="12562" y="236"/>
                </a:cubicBezTo>
                <a:cubicBezTo>
                  <a:pt x="12408" y="45"/>
                  <a:pt x="12201" y="0"/>
                  <a:pt x="11447" y="0"/>
                </a:cubicBezTo>
                <a:lnTo>
                  <a:pt x="10520" y="0"/>
                </a:lnTo>
                <a:close/>
                <a:moveTo>
                  <a:pt x="20111" y="0"/>
                </a:moveTo>
                <a:lnTo>
                  <a:pt x="19504" y="5"/>
                </a:lnTo>
                <a:cubicBezTo>
                  <a:pt x="19143" y="8"/>
                  <a:pt x="18836" y="79"/>
                  <a:pt x="18747" y="182"/>
                </a:cubicBezTo>
                <a:cubicBezTo>
                  <a:pt x="18622" y="328"/>
                  <a:pt x="15937" y="8107"/>
                  <a:pt x="14551" y="12340"/>
                </a:cubicBezTo>
                <a:lnTo>
                  <a:pt x="14168" y="13515"/>
                </a:lnTo>
                <a:cubicBezTo>
                  <a:pt x="14155" y="13582"/>
                  <a:pt x="14142" y="13651"/>
                  <a:pt x="14133" y="13721"/>
                </a:cubicBezTo>
                <a:lnTo>
                  <a:pt x="14133" y="14781"/>
                </a:lnTo>
                <a:lnTo>
                  <a:pt x="14133" y="15948"/>
                </a:lnTo>
                <a:lnTo>
                  <a:pt x="16449" y="15945"/>
                </a:lnTo>
                <a:lnTo>
                  <a:pt x="18766" y="15945"/>
                </a:lnTo>
                <a:lnTo>
                  <a:pt x="18882" y="15511"/>
                </a:lnTo>
                <a:cubicBezTo>
                  <a:pt x="18921" y="15370"/>
                  <a:pt x="18954" y="15279"/>
                  <a:pt x="18983" y="15229"/>
                </a:cubicBezTo>
                <a:cubicBezTo>
                  <a:pt x="19279" y="14188"/>
                  <a:pt x="19714" y="13098"/>
                  <a:pt x="20005" y="12698"/>
                </a:cubicBezTo>
                <a:lnTo>
                  <a:pt x="20161" y="12481"/>
                </a:lnTo>
                <a:lnTo>
                  <a:pt x="20161" y="11934"/>
                </a:lnTo>
                <a:cubicBezTo>
                  <a:pt x="20141" y="11155"/>
                  <a:pt x="20136" y="9577"/>
                  <a:pt x="20128" y="6357"/>
                </a:cubicBezTo>
                <a:lnTo>
                  <a:pt x="20111" y="0"/>
                </a:lnTo>
                <a:close/>
                <a:moveTo>
                  <a:pt x="3130" y="24"/>
                </a:moveTo>
                <a:cubicBezTo>
                  <a:pt x="3020" y="17"/>
                  <a:pt x="2907" y="20"/>
                  <a:pt x="2794" y="35"/>
                </a:cubicBezTo>
                <a:cubicBezTo>
                  <a:pt x="1377" y="220"/>
                  <a:pt x="281" y="2393"/>
                  <a:pt x="51" y="5470"/>
                </a:cubicBezTo>
                <a:lnTo>
                  <a:pt x="9" y="6018"/>
                </a:lnTo>
                <a:lnTo>
                  <a:pt x="8" y="6056"/>
                </a:lnTo>
                <a:lnTo>
                  <a:pt x="806" y="6018"/>
                </a:lnTo>
                <a:lnTo>
                  <a:pt x="1607" y="5980"/>
                </a:lnTo>
                <a:lnTo>
                  <a:pt x="1699" y="5405"/>
                </a:lnTo>
                <a:cubicBezTo>
                  <a:pt x="1715" y="5306"/>
                  <a:pt x="1738" y="5203"/>
                  <a:pt x="1766" y="5099"/>
                </a:cubicBezTo>
                <a:cubicBezTo>
                  <a:pt x="1771" y="5080"/>
                  <a:pt x="1775" y="5050"/>
                  <a:pt x="1779" y="5034"/>
                </a:cubicBezTo>
                <a:cubicBezTo>
                  <a:pt x="1906" y="4562"/>
                  <a:pt x="2090" y="4176"/>
                  <a:pt x="2309" y="3900"/>
                </a:cubicBezTo>
                <a:cubicBezTo>
                  <a:pt x="2412" y="3755"/>
                  <a:pt x="2517" y="3641"/>
                  <a:pt x="2612" y="3585"/>
                </a:cubicBezTo>
                <a:cubicBezTo>
                  <a:pt x="2916" y="3409"/>
                  <a:pt x="3123" y="3399"/>
                  <a:pt x="3374" y="3585"/>
                </a:cubicBezTo>
                <a:cubicBezTo>
                  <a:pt x="3378" y="3588"/>
                  <a:pt x="3386" y="3588"/>
                  <a:pt x="3390" y="3591"/>
                </a:cubicBezTo>
                <a:cubicBezTo>
                  <a:pt x="3613" y="3750"/>
                  <a:pt x="3791" y="3959"/>
                  <a:pt x="3939" y="4236"/>
                </a:cubicBezTo>
                <a:cubicBezTo>
                  <a:pt x="4132" y="4566"/>
                  <a:pt x="4261" y="4964"/>
                  <a:pt x="4332" y="5454"/>
                </a:cubicBezTo>
                <a:cubicBezTo>
                  <a:pt x="4368" y="5668"/>
                  <a:pt x="4386" y="5903"/>
                  <a:pt x="4393" y="6170"/>
                </a:cubicBezTo>
                <a:cubicBezTo>
                  <a:pt x="4394" y="6192"/>
                  <a:pt x="4396" y="6213"/>
                  <a:pt x="4397" y="6235"/>
                </a:cubicBezTo>
                <a:cubicBezTo>
                  <a:pt x="4399" y="6292"/>
                  <a:pt x="4399" y="6343"/>
                  <a:pt x="4400" y="6398"/>
                </a:cubicBezTo>
                <a:cubicBezTo>
                  <a:pt x="4400" y="6410"/>
                  <a:pt x="4400" y="6421"/>
                  <a:pt x="4400" y="6433"/>
                </a:cubicBezTo>
                <a:cubicBezTo>
                  <a:pt x="4400" y="6440"/>
                  <a:pt x="4400" y="6440"/>
                  <a:pt x="4400" y="6447"/>
                </a:cubicBezTo>
                <a:cubicBezTo>
                  <a:pt x="4401" y="6596"/>
                  <a:pt x="4399" y="6740"/>
                  <a:pt x="4392" y="6875"/>
                </a:cubicBezTo>
                <a:cubicBezTo>
                  <a:pt x="4388" y="6955"/>
                  <a:pt x="4383" y="7035"/>
                  <a:pt x="4374" y="7106"/>
                </a:cubicBezTo>
                <a:cubicBezTo>
                  <a:pt x="4321" y="7659"/>
                  <a:pt x="4190" y="8119"/>
                  <a:pt x="3958" y="8581"/>
                </a:cubicBezTo>
                <a:cubicBezTo>
                  <a:pt x="3876" y="8744"/>
                  <a:pt x="3824" y="8838"/>
                  <a:pt x="3745" y="8893"/>
                </a:cubicBezTo>
                <a:lnTo>
                  <a:pt x="3671" y="8996"/>
                </a:lnTo>
                <a:lnTo>
                  <a:pt x="3539" y="8956"/>
                </a:lnTo>
                <a:cubicBezTo>
                  <a:pt x="3424" y="8966"/>
                  <a:pt x="3269" y="8961"/>
                  <a:pt x="3031" y="8950"/>
                </a:cubicBezTo>
                <a:lnTo>
                  <a:pt x="2308" y="8918"/>
                </a:lnTo>
                <a:lnTo>
                  <a:pt x="2308" y="10645"/>
                </a:lnTo>
                <a:lnTo>
                  <a:pt x="2308" y="12373"/>
                </a:lnTo>
                <a:lnTo>
                  <a:pt x="2784" y="12376"/>
                </a:lnTo>
                <a:cubicBezTo>
                  <a:pt x="3022" y="12377"/>
                  <a:pt x="3219" y="12431"/>
                  <a:pt x="3391" y="12541"/>
                </a:cubicBezTo>
                <a:cubicBezTo>
                  <a:pt x="3405" y="12550"/>
                  <a:pt x="3421" y="12560"/>
                  <a:pt x="3434" y="12571"/>
                </a:cubicBezTo>
                <a:cubicBezTo>
                  <a:pt x="3612" y="12698"/>
                  <a:pt x="3763" y="12892"/>
                  <a:pt x="3899" y="13168"/>
                </a:cubicBezTo>
                <a:cubicBezTo>
                  <a:pt x="3931" y="13232"/>
                  <a:pt x="3962" y="13298"/>
                  <a:pt x="3993" y="13371"/>
                </a:cubicBezTo>
                <a:cubicBezTo>
                  <a:pt x="3993" y="13372"/>
                  <a:pt x="3993" y="13372"/>
                  <a:pt x="3994" y="13374"/>
                </a:cubicBezTo>
                <a:cubicBezTo>
                  <a:pt x="4036" y="13474"/>
                  <a:pt x="4074" y="13583"/>
                  <a:pt x="4109" y="13694"/>
                </a:cubicBezTo>
                <a:cubicBezTo>
                  <a:pt x="4122" y="13735"/>
                  <a:pt x="4135" y="13777"/>
                  <a:pt x="4147" y="13818"/>
                </a:cubicBezTo>
                <a:cubicBezTo>
                  <a:pt x="4160" y="13867"/>
                  <a:pt x="4172" y="13915"/>
                  <a:pt x="4184" y="13965"/>
                </a:cubicBezTo>
                <a:cubicBezTo>
                  <a:pt x="4404" y="14840"/>
                  <a:pt x="4383" y="15847"/>
                  <a:pt x="4104" y="16677"/>
                </a:cubicBezTo>
                <a:cubicBezTo>
                  <a:pt x="3808" y="17560"/>
                  <a:pt x="3369" y="17976"/>
                  <a:pt x="2935" y="17906"/>
                </a:cubicBezTo>
                <a:cubicBezTo>
                  <a:pt x="2925" y="17904"/>
                  <a:pt x="2913" y="17905"/>
                  <a:pt x="2903" y="17903"/>
                </a:cubicBezTo>
                <a:cubicBezTo>
                  <a:pt x="2882" y="17899"/>
                  <a:pt x="2863" y="17890"/>
                  <a:pt x="2842" y="17884"/>
                </a:cubicBezTo>
                <a:cubicBezTo>
                  <a:pt x="2433" y="17765"/>
                  <a:pt x="2077" y="17232"/>
                  <a:pt x="1876" y="16509"/>
                </a:cubicBezTo>
                <a:cubicBezTo>
                  <a:pt x="1823" y="16338"/>
                  <a:pt x="1786" y="16167"/>
                  <a:pt x="1764" y="15996"/>
                </a:cubicBezTo>
                <a:cubicBezTo>
                  <a:pt x="1737" y="15825"/>
                  <a:pt x="1718" y="15647"/>
                  <a:pt x="1709" y="15465"/>
                </a:cubicBezTo>
                <a:lnTo>
                  <a:pt x="1701" y="15283"/>
                </a:lnTo>
                <a:lnTo>
                  <a:pt x="1699" y="15259"/>
                </a:lnTo>
                <a:lnTo>
                  <a:pt x="850" y="15259"/>
                </a:lnTo>
                <a:lnTo>
                  <a:pt x="0" y="15259"/>
                </a:lnTo>
                <a:lnTo>
                  <a:pt x="45" y="15912"/>
                </a:lnTo>
                <a:cubicBezTo>
                  <a:pt x="231" y="18576"/>
                  <a:pt x="1110" y="20631"/>
                  <a:pt x="2330" y="21250"/>
                </a:cubicBezTo>
                <a:cubicBezTo>
                  <a:pt x="2997" y="21589"/>
                  <a:pt x="3644" y="21432"/>
                  <a:pt x="4326" y="20764"/>
                </a:cubicBezTo>
                <a:cubicBezTo>
                  <a:pt x="5956" y="19168"/>
                  <a:pt x="6493" y="14812"/>
                  <a:pt x="5458" y="11570"/>
                </a:cubicBezTo>
                <a:lnTo>
                  <a:pt x="5309" y="11106"/>
                </a:lnTo>
                <a:cubicBezTo>
                  <a:pt x="5299" y="11081"/>
                  <a:pt x="5290" y="11053"/>
                  <a:pt x="5279" y="11028"/>
                </a:cubicBezTo>
                <a:lnTo>
                  <a:pt x="5154" y="10724"/>
                </a:lnTo>
                <a:lnTo>
                  <a:pt x="5239" y="10531"/>
                </a:lnTo>
                <a:cubicBezTo>
                  <a:pt x="5272" y="10458"/>
                  <a:pt x="5321" y="10329"/>
                  <a:pt x="5366" y="10209"/>
                </a:cubicBezTo>
                <a:lnTo>
                  <a:pt x="5466" y="9899"/>
                </a:lnTo>
                <a:cubicBezTo>
                  <a:pt x="5834" y="8773"/>
                  <a:pt x="6000" y="7635"/>
                  <a:pt x="6000" y="6254"/>
                </a:cubicBezTo>
                <a:cubicBezTo>
                  <a:pt x="6000" y="2731"/>
                  <a:pt x="4778" y="139"/>
                  <a:pt x="3130" y="24"/>
                </a:cubicBezTo>
                <a:close/>
                <a:moveTo>
                  <a:pt x="18412" y="7385"/>
                </a:moveTo>
                <a:cubicBezTo>
                  <a:pt x="18446" y="7456"/>
                  <a:pt x="18465" y="8568"/>
                  <a:pt x="18455" y="9908"/>
                </a:cubicBezTo>
                <a:lnTo>
                  <a:pt x="18436" y="12305"/>
                </a:lnTo>
                <a:lnTo>
                  <a:pt x="17605" y="12343"/>
                </a:lnTo>
                <a:cubicBezTo>
                  <a:pt x="17138" y="12365"/>
                  <a:pt x="16755" y="12325"/>
                  <a:pt x="16734" y="12254"/>
                </a:cubicBezTo>
                <a:cubicBezTo>
                  <a:pt x="16676" y="12059"/>
                  <a:pt x="18340" y="7234"/>
                  <a:pt x="18412" y="7385"/>
                </a:cubicBezTo>
                <a:close/>
                <a:moveTo>
                  <a:pt x="20887" y="12555"/>
                </a:moveTo>
                <a:cubicBezTo>
                  <a:pt x="20773" y="12543"/>
                  <a:pt x="20610" y="12579"/>
                  <a:pt x="20389" y="12644"/>
                </a:cubicBezTo>
                <a:cubicBezTo>
                  <a:pt x="20340" y="12684"/>
                  <a:pt x="20287" y="12732"/>
                  <a:pt x="20221" y="12799"/>
                </a:cubicBezTo>
                <a:cubicBezTo>
                  <a:pt x="19871" y="13154"/>
                  <a:pt x="19488" y="14042"/>
                  <a:pt x="19141" y="15310"/>
                </a:cubicBezTo>
                <a:cubicBezTo>
                  <a:pt x="19112" y="15419"/>
                  <a:pt x="19073" y="15586"/>
                  <a:pt x="19038" y="15728"/>
                </a:cubicBezTo>
                <a:cubicBezTo>
                  <a:pt x="19014" y="15854"/>
                  <a:pt x="18984" y="15994"/>
                  <a:pt x="18942" y="16170"/>
                </a:cubicBezTo>
                <a:cubicBezTo>
                  <a:pt x="18368" y="18549"/>
                  <a:pt x="18401" y="20523"/>
                  <a:pt x="19024" y="21168"/>
                </a:cubicBezTo>
                <a:cubicBezTo>
                  <a:pt x="19363" y="21520"/>
                  <a:pt x="19617" y="21521"/>
                  <a:pt x="19784" y="21171"/>
                </a:cubicBezTo>
                <a:cubicBezTo>
                  <a:pt x="19892" y="20945"/>
                  <a:pt x="19915" y="20713"/>
                  <a:pt x="19915" y="19867"/>
                </a:cubicBezTo>
                <a:lnTo>
                  <a:pt x="19915" y="18852"/>
                </a:lnTo>
                <a:cubicBezTo>
                  <a:pt x="19913" y="18846"/>
                  <a:pt x="19912" y="18837"/>
                  <a:pt x="19910" y="18831"/>
                </a:cubicBezTo>
                <a:lnTo>
                  <a:pt x="19668" y="18589"/>
                </a:lnTo>
                <a:cubicBezTo>
                  <a:pt x="19654" y="18576"/>
                  <a:pt x="19647" y="18567"/>
                  <a:pt x="19635" y="18554"/>
                </a:cubicBezTo>
                <a:cubicBezTo>
                  <a:pt x="19498" y="18495"/>
                  <a:pt x="19434" y="18401"/>
                  <a:pt x="19434" y="18256"/>
                </a:cubicBezTo>
                <a:cubicBezTo>
                  <a:pt x="19434" y="18212"/>
                  <a:pt x="19438" y="18158"/>
                  <a:pt x="19441" y="18106"/>
                </a:cubicBezTo>
                <a:cubicBezTo>
                  <a:pt x="19440" y="18055"/>
                  <a:pt x="19440" y="18004"/>
                  <a:pt x="19443" y="17936"/>
                </a:cubicBezTo>
                <a:cubicBezTo>
                  <a:pt x="19464" y="17534"/>
                  <a:pt x="19576" y="16948"/>
                  <a:pt x="19718" y="16419"/>
                </a:cubicBezTo>
                <a:cubicBezTo>
                  <a:pt x="19726" y="16387"/>
                  <a:pt x="19734" y="16355"/>
                  <a:pt x="19743" y="16325"/>
                </a:cubicBezTo>
                <a:cubicBezTo>
                  <a:pt x="19748" y="16306"/>
                  <a:pt x="19753" y="16286"/>
                  <a:pt x="19758" y="16268"/>
                </a:cubicBezTo>
                <a:cubicBezTo>
                  <a:pt x="19771" y="16221"/>
                  <a:pt x="19785" y="16174"/>
                  <a:pt x="19798" y="16132"/>
                </a:cubicBezTo>
                <a:cubicBezTo>
                  <a:pt x="19803" y="16118"/>
                  <a:pt x="19808" y="16103"/>
                  <a:pt x="19813" y="16089"/>
                </a:cubicBezTo>
                <a:cubicBezTo>
                  <a:pt x="19889" y="15844"/>
                  <a:pt x="19968" y="15625"/>
                  <a:pt x="20045" y="15467"/>
                </a:cubicBezTo>
                <a:lnTo>
                  <a:pt x="20056" y="15446"/>
                </a:lnTo>
                <a:cubicBezTo>
                  <a:pt x="20078" y="15397"/>
                  <a:pt x="20098" y="15360"/>
                  <a:pt x="20119" y="15318"/>
                </a:cubicBezTo>
                <a:lnTo>
                  <a:pt x="20296" y="14955"/>
                </a:lnTo>
                <a:lnTo>
                  <a:pt x="20498" y="15269"/>
                </a:lnTo>
                <a:cubicBezTo>
                  <a:pt x="20675" y="15544"/>
                  <a:pt x="20722" y="15559"/>
                  <a:pt x="20878" y="15411"/>
                </a:cubicBezTo>
                <a:cubicBezTo>
                  <a:pt x="21148" y="15154"/>
                  <a:pt x="21545" y="14456"/>
                  <a:pt x="21589" y="14160"/>
                </a:cubicBezTo>
                <a:cubicBezTo>
                  <a:pt x="21596" y="14114"/>
                  <a:pt x="21600" y="14063"/>
                  <a:pt x="21600" y="14008"/>
                </a:cubicBezTo>
                <a:cubicBezTo>
                  <a:pt x="21598" y="13622"/>
                  <a:pt x="21426" y="13056"/>
                  <a:pt x="21210" y="12772"/>
                </a:cubicBezTo>
                <a:cubicBezTo>
                  <a:pt x="21108" y="12638"/>
                  <a:pt x="21021" y="12569"/>
                  <a:pt x="20887" y="12555"/>
                </a:cubicBezTo>
                <a:close/>
              </a:path>
            </a:pathLst>
          </a:custGeom>
          <a:ln w="12700">
            <a:miter lim="400000"/>
          </a:ln>
        </p:spPr>
      </p:pic>
      <p:pic>
        <p:nvPicPr>
          <p:cNvPr id="523" name="vidéo-collée.png" descr="vidéo-collée.png"/>
          <p:cNvPicPr>
            <a:picLocks noChangeAspect="1"/>
          </p:cNvPicPr>
          <p:nvPr/>
        </p:nvPicPr>
        <p:blipFill>
          <a:blip r:embed="rId4">
            <a:extLst/>
          </a:blip>
          <a:stretch>
            <a:fillRect/>
          </a:stretch>
        </p:blipFill>
        <p:spPr>
          <a:xfrm>
            <a:off x="17370890" y="5528148"/>
            <a:ext cx="5384802" cy="7616074"/>
          </a:xfrm>
          <a:prstGeom prst="rect">
            <a:avLst/>
          </a:prstGeom>
          <a:ln w="12700">
            <a:miter lim="400000"/>
          </a:ln>
          <a:effectLst>
            <a:outerShdw sx="100000" sy="100000" kx="0" ky="0" algn="b" rotWithShape="0" blurRad="381000" dist="0" dir="5400000">
              <a:srgbClr val="000000">
                <a:alpha val="20000"/>
              </a:srgbClr>
            </a:outerShdw>
          </a:effectLst>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7" name="AFFICHE_A4H_20_01_204.jpg" descr="AFFICHE_A4H_20_01_204.jpg"/>
          <p:cNvPicPr>
            <a:picLocks noChangeAspect="1"/>
          </p:cNvPicPr>
          <p:nvPr/>
        </p:nvPicPr>
        <p:blipFill>
          <a:blip r:embed="rId3">
            <a:extLst/>
          </a:blip>
          <a:srcRect l="0" t="2173" r="0" b="2261"/>
          <a:stretch>
            <a:fillRect/>
          </a:stretch>
        </p:blipFill>
        <p:spPr>
          <a:xfrm>
            <a:off x="4602" y="-6264"/>
            <a:ext cx="20297499" cy="13715828"/>
          </a:xfrm>
          <a:prstGeom prst="rect">
            <a:avLst/>
          </a:prstGeom>
          <a:ln w="12700">
            <a:miter lim="400000"/>
          </a:ln>
        </p:spPr>
      </p:pic>
      <p:pic>
        <p:nvPicPr>
          <p:cNvPr id="528" name="AFFICHE_A4v_20_01_20.jpg" descr="AFFICHE_A4v_20_01_20.jpg"/>
          <p:cNvPicPr>
            <a:picLocks noChangeAspect="1"/>
          </p:cNvPicPr>
          <p:nvPr/>
        </p:nvPicPr>
        <p:blipFill>
          <a:blip r:embed="rId4">
            <a:extLst/>
          </a:blip>
          <a:srcRect l="0" t="1787" r="0" b="22425"/>
          <a:stretch>
            <a:fillRect/>
          </a:stretch>
        </p:blipFill>
        <p:spPr>
          <a:xfrm>
            <a:off x="20274934" y="2398"/>
            <a:ext cx="4121767" cy="4417745"/>
          </a:xfrm>
          <a:prstGeom prst="rect">
            <a:avLst/>
          </a:prstGeom>
          <a:ln w="12700">
            <a:miter lim="400000"/>
          </a:ln>
        </p:spPr>
      </p:pic>
      <p:pic>
        <p:nvPicPr>
          <p:cNvPr id="529" name="AFFICHE_A4v_20_01_206.jpg" descr="AFFICHE_A4v_20_01_206.jpg"/>
          <p:cNvPicPr>
            <a:picLocks noChangeAspect="1"/>
          </p:cNvPicPr>
          <p:nvPr/>
        </p:nvPicPr>
        <p:blipFill>
          <a:blip r:embed="rId5">
            <a:extLst/>
          </a:blip>
          <a:stretch>
            <a:fillRect/>
          </a:stretch>
        </p:blipFill>
        <p:spPr>
          <a:xfrm>
            <a:off x="20274934" y="4445000"/>
            <a:ext cx="4121767" cy="5829130"/>
          </a:xfrm>
          <a:prstGeom prst="rect">
            <a:avLst/>
          </a:prstGeom>
          <a:ln w="12700">
            <a:miter lim="400000"/>
          </a:ln>
        </p:spPr>
      </p:pic>
      <p:pic>
        <p:nvPicPr>
          <p:cNvPr id="530" name="AFFICHE_A4v_20_01_204.jpg" descr="AFFICHE_A4v_20_01_204.jpg"/>
          <p:cNvPicPr>
            <a:picLocks noChangeAspect="1"/>
          </p:cNvPicPr>
          <p:nvPr/>
        </p:nvPicPr>
        <p:blipFill>
          <a:blip r:embed="rId6">
            <a:extLst/>
          </a:blip>
          <a:srcRect l="0" t="0" r="0" b="41308"/>
          <a:stretch>
            <a:fillRect/>
          </a:stretch>
        </p:blipFill>
        <p:spPr>
          <a:xfrm>
            <a:off x="20274934" y="10299529"/>
            <a:ext cx="4121767" cy="34212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540" name="Grouper"/>
          <p:cNvGrpSpPr/>
          <p:nvPr/>
        </p:nvGrpSpPr>
        <p:grpSpPr>
          <a:xfrm>
            <a:off x="19486703" y="1471741"/>
            <a:ext cx="2343693" cy="10772519"/>
            <a:chOff x="0" y="0"/>
            <a:chExt cx="2343692" cy="10772517"/>
          </a:xfrm>
        </p:grpSpPr>
        <p:pic>
          <p:nvPicPr>
            <p:cNvPr id="535"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536"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537"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538" name="RS logos-5.jpg" descr="RS logos-5.jpg"/>
            <p:cNvPicPr>
              <a:picLocks noChangeAspect="1"/>
            </p:cNvPicPr>
            <p:nvPr/>
          </p:nvPicPr>
          <p:blipFill>
            <a:blip r:embed="rId7">
              <a:extLst/>
            </a:blip>
            <a:stretch>
              <a:fillRect/>
            </a:stretch>
          </p:blipFill>
          <p:spPr>
            <a:xfrm>
              <a:off x="217954" y="2214671"/>
              <a:ext cx="1907786" cy="1907786"/>
            </a:xfrm>
            <a:prstGeom prst="rect">
              <a:avLst/>
            </a:prstGeom>
            <a:ln w="12700" cap="flat">
              <a:noFill/>
              <a:miter lim="400000"/>
            </a:ln>
            <a:effectLst/>
          </p:spPr>
        </p:pic>
        <p:pic>
          <p:nvPicPr>
            <p:cNvPr id="539" name="RS logos-6.jpg" descr="RS logos-6.jpg"/>
            <p:cNvPicPr>
              <a:picLocks noChangeAspect="1"/>
            </p:cNvPicPr>
            <p:nvPr/>
          </p:nvPicPr>
          <p:blipFill>
            <a:blip r:embed="rId8">
              <a:extLst/>
            </a:blip>
            <a:stretch>
              <a:fillRect/>
            </a:stretch>
          </p:blipFill>
          <p:spPr>
            <a:xfrm>
              <a:off x="217953" y="8864732"/>
              <a:ext cx="1907786" cy="19077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 name="Sylvie BROCHET.jpg" descr="Sylvie BROCHET.jpg"/>
          <p:cNvPicPr>
            <a:picLocks noChangeAspect="1"/>
          </p:cNvPicPr>
          <p:nvPr/>
        </p:nvPicPr>
        <p:blipFill>
          <a:blip r:embed="rId3">
            <a:extLst/>
          </a:blip>
          <a:srcRect l="0" t="0" r="0" b="0"/>
          <a:stretch>
            <a:fillRect/>
          </a:stretch>
        </p:blipFill>
        <p:spPr>
          <a:xfrm>
            <a:off x="13350406" y="1428299"/>
            <a:ext cx="2629104" cy="3946122"/>
          </a:xfrm>
          <a:prstGeom prst="rect">
            <a:avLst/>
          </a:prstGeom>
          <a:ln w="12700">
            <a:miter lim="400000"/>
          </a:ln>
        </p:spPr>
      </p:pic>
      <p:pic>
        <p:nvPicPr>
          <p:cNvPr id="67" name="Sébastien BROCHOT.jpg" descr="Sébastien BROCHOT.jpg"/>
          <p:cNvPicPr>
            <a:picLocks noChangeAspect="1"/>
          </p:cNvPicPr>
          <p:nvPr/>
        </p:nvPicPr>
        <p:blipFill>
          <a:blip r:embed="rId4">
            <a:extLst/>
          </a:blip>
          <a:stretch>
            <a:fillRect/>
          </a:stretch>
        </p:blipFill>
        <p:spPr>
          <a:xfrm>
            <a:off x="18250101" y="1428165"/>
            <a:ext cx="2629103" cy="3946121"/>
          </a:xfrm>
          <a:prstGeom prst="rect">
            <a:avLst/>
          </a:prstGeom>
          <a:ln w="12700">
            <a:miter lim="400000"/>
          </a:ln>
        </p:spPr>
      </p:pic>
      <p:sp>
        <p:nvSpPr>
          <p:cNvPr id="68" name="Sébastien BROCHOT…"/>
          <p:cNvSpPr txBox="1"/>
          <p:nvPr/>
        </p:nvSpPr>
        <p:spPr>
          <a:xfrm>
            <a:off x="17215051" y="5485970"/>
            <a:ext cx="4699203"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Sébastien BROCHOT</a:t>
            </a:r>
          </a:p>
          <a:p>
            <a:pPr algn="ctr" defTabSz="457200">
              <a:spcBef>
                <a:spcPts val="500"/>
              </a:spcBef>
              <a:defRPr sz="1900">
                <a:solidFill>
                  <a:srgbClr val="A88F5B"/>
                </a:solidFill>
                <a:latin typeface="Open Sans SemiBold"/>
                <a:ea typeface="Open Sans SemiBold"/>
                <a:cs typeface="Open Sans SemiBold"/>
                <a:sym typeface="Open Sans SemiBold"/>
              </a:defRPr>
            </a:pPr>
            <a:r>
              <a:t>PRÉVENTEUR FORMATEUR</a:t>
            </a:r>
          </a:p>
        </p:txBody>
      </p:sp>
      <p:pic>
        <p:nvPicPr>
          <p:cNvPr id="69" name="Amélie FERNANDEZ.jpg" descr="Amélie FERNANDEZ.jpg"/>
          <p:cNvPicPr>
            <a:picLocks noChangeAspect="1"/>
          </p:cNvPicPr>
          <p:nvPr/>
        </p:nvPicPr>
        <p:blipFill>
          <a:blip r:embed="rId5">
            <a:extLst/>
          </a:blip>
          <a:stretch>
            <a:fillRect/>
          </a:stretch>
        </p:blipFill>
        <p:spPr>
          <a:xfrm>
            <a:off x="3504893" y="7145046"/>
            <a:ext cx="2629103" cy="3946121"/>
          </a:xfrm>
          <a:prstGeom prst="rect">
            <a:avLst/>
          </a:prstGeom>
          <a:ln w="12700">
            <a:miter lim="400000"/>
          </a:ln>
        </p:spPr>
      </p:pic>
      <p:sp>
        <p:nvSpPr>
          <p:cNvPr id="70" name="Amélie FERNANDEZ…"/>
          <p:cNvSpPr txBox="1"/>
          <p:nvPr/>
        </p:nvSpPr>
        <p:spPr>
          <a:xfrm>
            <a:off x="2469843" y="11217863"/>
            <a:ext cx="4699203"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Amélie FERNANDEZ</a:t>
            </a:r>
          </a:p>
          <a:p>
            <a:pPr algn="ctr" defTabSz="457200">
              <a:spcBef>
                <a:spcPts val="500"/>
              </a:spcBef>
              <a:defRPr sz="1900">
                <a:solidFill>
                  <a:srgbClr val="A88F5B"/>
                </a:solidFill>
                <a:latin typeface="Open Sans SemiBold"/>
                <a:ea typeface="Open Sans SemiBold"/>
                <a:cs typeface="Open Sans SemiBold"/>
                <a:sym typeface="Open Sans SemiBold"/>
              </a:defRPr>
            </a:pPr>
            <a:r>
              <a:t>JURISTE</a:t>
            </a:r>
          </a:p>
        </p:txBody>
      </p:sp>
      <p:pic>
        <p:nvPicPr>
          <p:cNvPr id="71" name="Nicolas PORT.jpg" descr="Nicolas PORT.jpg"/>
          <p:cNvPicPr>
            <a:picLocks noChangeAspect="1"/>
          </p:cNvPicPr>
          <p:nvPr/>
        </p:nvPicPr>
        <p:blipFill>
          <a:blip r:embed="rId6">
            <a:extLst/>
          </a:blip>
          <a:stretch>
            <a:fillRect/>
          </a:stretch>
        </p:blipFill>
        <p:spPr>
          <a:xfrm>
            <a:off x="13335000" y="7145046"/>
            <a:ext cx="2629103" cy="3946121"/>
          </a:xfrm>
          <a:prstGeom prst="rect">
            <a:avLst/>
          </a:prstGeom>
          <a:ln w="12700">
            <a:miter lim="400000"/>
          </a:ln>
        </p:spPr>
      </p:pic>
      <p:pic>
        <p:nvPicPr>
          <p:cNvPr id="72" name="Quentin BONNALD.jpg" descr="Quentin BONNALD.jpg"/>
          <p:cNvPicPr>
            <a:picLocks noChangeAspect="1"/>
          </p:cNvPicPr>
          <p:nvPr/>
        </p:nvPicPr>
        <p:blipFill>
          <a:blip r:embed="rId7">
            <a:extLst/>
          </a:blip>
          <a:stretch>
            <a:fillRect/>
          </a:stretch>
        </p:blipFill>
        <p:spPr>
          <a:xfrm>
            <a:off x="8419896" y="1419979"/>
            <a:ext cx="2629104" cy="3946121"/>
          </a:xfrm>
          <a:prstGeom prst="rect">
            <a:avLst/>
          </a:prstGeom>
          <a:ln w="12700">
            <a:miter lim="400000"/>
          </a:ln>
        </p:spPr>
      </p:pic>
      <p:pic>
        <p:nvPicPr>
          <p:cNvPr id="73" name="Walter ALBARDIER.jpg" descr="Walter ALBARDIER.jpg"/>
          <p:cNvPicPr>
            <a:picLocks noChangeAspect="1"/>
          </p:cNvPicPr>
          <p:nvPr/>
        </p:nvPicPr>
        <p:blipFill>
          <a:blip r:embed="rId8">
            <a:extLst/>
          </a:blip>
          <a:stretch>
            <a:fillRect/>
          </a:stretch>
        </p:blipFill>
        <p:spPr>
          <a:xfrm>
            <a:off x="3504893" y="1419979"/>
            <a:ext cx="2629103" cy="3946121"/>
          </a:xfrm>
          <a:prstGeom prst="rect">
            <a:avLst/>
          </a:prstGeom>
          <a:ln w="12700">
            <a:miter lim="400000"/>
          </a:ln>
        </p:spPr>
      </p:pic>
      <p:sp>
        <p:nvSpPr>
          <p:cNvPr id="74" name="Dr Walter ALBARDIER…"/>
          <p:cNvSpPr txBox="1"/>
          <p:nvPr/>
        </p:nvSpPr>
        <p:spPr>
          <a:xfrm>
            <a:off x="2454240" y="5485970"/>
            <a:ext cx="4699203"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Dr Walter ALBARDIER</a:t>
            </a:r>
          </a:p>
          <a:p>
            <a:pPr algn="ctr" defTabSz="457200">
              <a:spcBef>
                <a:spcPts val="500"/>
              </a:spcBef>
              <a:defRPr sz="1900">
                <a:solidFill>
                  <a:srgbClr val="A88F5B"/>
                </a:solidFill>
                <a:latin typeface="Open Sans SemiBold"/>
                <a:ea typeface="Open Sans SemiBold"/>
                <a:cs typeface="Open Sans SemiBold"/>
                <a:sym typeface="Open Sans SemiBold"/>
              </a:defRPr>
            </a:pPr>
            <a:r>
              <a:t>PSYCHIATRE</a:t>
            </a:r>
          </a:p>
        </p:txBody>
      </p:sp>
      <p:sp>
        <p:nvSpPr>
          <p:cNvPr id="75" name="Quentin BONNALD…"/>
          <p:cNvSpPr txBox="1"/>
          <p:nvPr/>
        </p:nvSpPr>
        <p:spPr>
          <a:xfrm>
            <a:off x="7384846" y="5485970"/>
            <a:ext cx="4699204"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Quentin BONNALD</a:t>
            </a:r>
          </a:p>
          <a:p>
            <a:pPr algn="ctr" defTabSz="457200">
              <a:spcBef>
                <a:spcPts val="500"/>
              </a:spcBef>
              <a:defRPr sz="1900">
                <a:solidFill>
                  <a:srgbClr val="A88F5B"/>
                </a:solidFill>
                <a:latin typeface="Open Sans SemiBold"/>
                <a:ea typeface="Open Sans SemiBold"/>
                <a:cs typeface="Open Sans SemiBold"/>
                <a:sym typeface="Open Sans SemiBold"/>
              </a:defRPr>
            </a:pPr>
            <a:r>
              <a:t>PSYCHOLOGUE CLINICIEN</a:t>
            </a:r>
          </a:p>
        </p:txBody>
      </p:sp>
      <p:sp>
        <p:nvSpPr>
          <p:cNvPr id="76" name="Sylvie BROCHET…"/>
          <p:cNvSpPr txBox="1"/>
          <p:nvPr/>
        </p:nvSpPr>
        <p:spPr>
          <a:xfrm>
            <a:off x="12315453" y="5485970"/>
            <a:ext cx="4699204"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Sylvie BROCHET</a:t>
            </a:r>
          </a:p>
          <a:p>
            <a:pPr algn="ctr" defTabSz="457200">
              <a:spcBef>
                <a:spcPts val="500"/>
              </a:spcBef>
              <a:defRPr sz="1900">
                <a:solidFill>
                  <a:srgbClr val="A88F5B"/>
                </a:solidFill>
                <a:latin typeface="Open Sans SemiBold"/>
                <a:ea typeface="Open Sans SemiBold"/>
                <a:cs typeface="Open Sans SemiBold"/>
                <a:sym typeface="Open Sans SemiBold"/>
              </a:defRPr>
            </a:pPr>
            <a:r>
              <a:t>PSYCHOLOGUE CLINICIENNE</a:t>
            </a:r>
          </a:p>
        </p:txBody>
      </p:sp>
      <p:sp>
        <p:nvSpPr>
          <p:cNvPr id="77" name="Nicolas PORT…"/>
          <p:cNvSpPr txBox="1"/>
          <p:nvPr/>
        </p:nvSpPr>
        <p:spPr>
          <a:xfrm>
            <a:off x="12299948" y="11217863"/>
            <a:ext cx="4699203" cy="1273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Nicolas PORT</a:t>
            </a:r>
          </a:p>
          <a:p>
            <a:pPr algn="ctr" defTabSz="457200">
              <a:spcBef>
                <a:spcPts val="500"/>
              </a:spcBef>
              <a:defRPr sz="1900">
                <a:solidFill>
                  <a:srgbClr val="A88F5B"/>
                </a:solidFill>
                <a:latin typeface="Open Sans SemiBold"/>
                <a:ea typeface="Open Sans SemiBold"/>
                <a:cs typeface="Open Sans SemiBold"/>
                <a:sym typeface="Open Sans SemiBold"/>
              </a:defRPr>
            </a:pPr>
            <a:r>
              <a:t>PSYCHOLOGUE CLINICIEN</a:t>
            </a:r>
            <a:br/>
            <a:r>
              <a:t>CHERCHEUR DOCTORANT</a:t>
            </a:r>
          </a:p>
        </p:txBody>
      </p:sp>
      <p:pic>
        <p:nvPicPr>
          <p:cNvPr id="78" name="Jacqueline MONTAZEMI.jpg" descr="Jacqueline MONTAZEMI.jpg"/>
          <p:cNvPicPr>
            <a:picLocks noChangeAspect="1"/>
          </p:cNvPicPr>
          <p:nvPr/>
        </p:nvPicPr>
        <p:blipFill>
          <a:blip r:embed="rId9">
            <a:extLst/>
          </a:blip>
          <a:stretch>
            <a:fillRect/>
          </a:stretch>
        </p:blipFill>
        <p:spPr>
          <a:xfrm>
            <a:off x="8435402" y="7145046"/>
            <a:ext cx="2629104" cy="3946121"/>
          </a:xfrm>
          <a:prstGeom prst="rect">
            <a:avLst/>
          </a:prstGeom>
          <a:ln w="12700">
            <a:miter lim="400000"/>
          </a:ln>
        </p:spPr>
      </p:pic>
      <p:sp>
        <p:nvSpPr>
          <p:cNvPr id="79" name="Jacqueline MONTAZEMI…"/>
          <p:cNvSpPr txBox="1"/>
          <p:nvPr/>
        </p:nvSpPr>
        <p:spPr>
          <a:xfrm>
            <a:off x="7384846" y="11217863"/>
            <a:ext cx="4699204" cy="942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457200">
              <a:spcBef>
                <a:spcPts val="500"/>
              </a:spcBef>
              <a:defRPr sz="2300">
                <a:solidFill>
                  <a:srgbClr val="53697A"/>
                </a:solidFill>
                <a:latin typeface="Open Sans Bold"/>
                <a:ea typeface="Open Sans Bold"/>
                <a:cs typeface="Open Sans Bold"/>
                <a:sym typeface="Open Sans Bold"/>
              </a:defRPr>
            </a:pPr>
            <a:r>
              <a:t>Jacqueline MONTAZEMI</a:t>
            </a:r>
          </a:p>
          <a:p>
            <a:pPr algn="ctr" defTabSz="457200">
              <a:spcBef>
                <a:spcPts val="500"/>
              </a:spcBef>
              <a:defRPr sz="1900">
                <a:solidFill>
                  <a:srgbClr val="A88F5B"/>
                </a:solidFill>
                <a:latin typeface="Open Sans SemiBold"/>
                <a:ea typeface="Open Sans SemiBold"/>
                <a:cs typeface="Open Sans SemiBold"/>
                <a:sym typeface="Open Sans SemiBold"/>
              </a:defRPr>
            </a:pPr>
            <a:r>
              <a:t>SECRÉTAIRE DOCUMENTALISTE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Mise en réseau"/>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Mise en réseau </a:t>
            </a:r>
          </a:p>
        </p:txBody>
      </p:sp>
      <p:sp>
        <p:nvSpPr>
          <p:cNvPr id="84" name="Connaître l’évolution des pratiques et des dispositifs régionaux ;…"/>
          <p:cNvSpPr txBox="1"/>
          <p:nvPr/>
        </p:nvSpPr>
        <p:spPr>
          <a:xfrm>
            <a:off x="2161689" y="3562350"/>
            <a:ext cx="20060623"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Connaître</a:t>
            </a:r>
            <a:r>
              <a:t> l’évolution des pratiques et des dispositifs régionaux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Échanger</a:t>
            </a:r>
            <a:r>
              <a:t> des savoirs et des pratiques dans le cadre </a:t>
            </a:r>
            <a:br/>
            <a:r>
              <a:t>de rencontres pluridisciplinaires ou d’ateliers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Repérer</a:t>
            </a:r>
            <a:r>
              <a:t> les fonctions et missions des différents professionnels intervenant auprès des auteurs de violences sexuelles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Faciliter</a:t>
            </a:r>
            <a:r>
              <a:t> les prises en charge en favorisant les rencontres </a:t>
            </a:r>
            <a:br/>
            <a:r>
              <a:t>entre professionnels impliqués auprès de ce public.</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pen Sans Medium"/>
        <a:ea typeface="Open Sans Medium"/>
        <a:cs typeface="Open Sans Medium"/>
      </a:majorFont>
      <a:minorFont>
        <a:latin typeface="Open Sans Medium"/>
        <a:ea typeface="Open Sans Medium"/>
        <a:cs typeface="Open Sans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Open Sans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pen Sans Medium"/>
        <a:ea typeface="Open Sans Medium"/>
        <a:cs typeface="Open Sans Medium"/>
      </a:majorFont>
      <a:minorFont>
        <a:latin typeface="Open Sans Medium"/>
        <a:ea typeface="Open Sans Medium"/>
        <a:cs typeface="Open Sans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Open Sans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